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matic SC"/>
      <p:regular r:id="rId24"/>
      <p:bold r:id="rId25"/>
    </p:embeddedFont>
    <p:embeddedFont>
      <p:font typeface="Poppins"/>
      <p:regular r:id="rId26"/>
      <p:bold r:id="rId27"/>
      <p:italic r:id="rId28"/>
      <p:boldItalic r:id="rId29"/>
    </p:embeddedFont>
    <p:embeddedFont>
      <p:font typeface="Poppins SemiBol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maticSC-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regular.fntdata"/><Relationship Id="rId25" Type="http://schemas.openxmlformats.org/officeDocument/2006/relationships/font" Target="fonts/AmaticSC-bold.fntdata"/><Relationship Id="rId28" Type="http://schemas.openxmlformats.org/officeDocument/2006/relationships/font" Target="fonts/Poppins-italic.fntdata"/><Relationship Id="rId27" Type="http://schemas.openxmlformats.org/officeDocument/2006/relationships/font" Target="fonts/Poppi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SemiBold-bold.fntdata"/><Relationship Id="rId30" Type="http://schemas.openxmlformats.org/officeDocument/2006/relationships/font" Target="fonts/PoppinsSemiBold-regular.fntdata"/><Relationship Id="rId11" Type="http://schemas.openxmlformats.org/officeDocument/2006/relationships/slide" Target="slides/slide6.xml"/><Relationship Id="rId33" Type="http://schemas.openxmlformats.org/officeDocument/2006/relationships/font" Target="fonts/PoppinsSemiBold-boldItalic.fntdata"/><Relationship Id="rId10" Type="http://schemas.openxmlformats.org/officeDocument/2006/relationships/slide" Target="slides/slide5.xml"/><Relationship Id="rId32" Type="http://schemas.openxmlformats.org/officeDocument/2006/relationships/font" Target="fonts/PoppinsSemi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22ae598c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22ae598c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22ae598c0d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22ae598c0d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22ae598c0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22ae598c0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22ae598c0d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22ae598c0d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22ae598c0d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22ae598c0d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22ae598c0d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22ae598c0d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22ae598c0d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22ae598c0d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22ae598c0d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22ae598c0d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2ae598c0d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22ae598c0d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22ae598c0d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22ae598c0d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2ae598c0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2ae598c0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22ae598c0d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22ae598c0d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22ae598c0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22ae598c0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22ae598c0d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22ae598c0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22ae598c0d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22ae598c0d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22ae598c0d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22ae598c0d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22ae598c0d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22ae598c0d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22ae598c0d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22ae598c0d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8" name="Shape 8"/>
        <p:cNvGrpSpPr/>
        <p:nvPr/>
      </p:nvGrpSpPr>
      <p:grpSpPr>
        <a:xfrm>
          <a:off x="0" y="0"/>
          <a:ext cx="0" cy="0"/>
          <a:chOff x="0" y="0"/>
          <a:chExt cx="0" cy="0"/>
        </a:xfrm>
      </p:grpSpPr>
      <p:sp>
        <p:nvSpPr>
          <p:cNvPr id="9" name="Google Shape;9;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3">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9" name="Shape 49"/>
        <p:cNvGrpSpPr/>
        <p:nvPr/>
      </p:nvGrpSpPr>
      <p:grpSpPr>
        <a:xfrm>
          <a:off x="0" y="0"/>
          <a:ext cx="0" cy="0"/>
          <a:chOff x="0" y="0"/>
          <a:chExt cx="0" cy="0"/>
        </a:xfrm>
      </p:grpSpPr>
      <p:sp>
        <p:nvSpPr>
          <p:cNvPr id="50" name="Google Shape;50;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2" name="Google Shape;52;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 name="Google Shape;53;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1" name="Google Shape;61;p14"/>
          <p:cNvSpPr/>
          <p:nvPr>
            <p:ph idx="2" type="pic"/>
          </p:nvPr>
        </p:nvSpPr>
        <p:spPr>
          <a:xfrm>
            <a:off x="4992024" y="1152775"/>
            <a:ext cx="3840300" cy="3416400"/>
          </a:xfrm>
          <a:prstGeom prst="rect">
            <a:avLst/>
          </a:prstGeom>
          <a:noFill/>
          <a:ln>
            <a:noFill/>
          </a:ln>
        </p:spPr>
      </p:sp>
      <p:sp>
        <p:nvSpPr>
          <p:cNvPr id="62" name="Google Shape;6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3" name="Shape 63"/>
        <p:cNvGrpSpPr/>
        <p:nvPr/>
      </p:nvGrpSpPr>
      <p:grpSpPr>
        <a:xfrm>
          <a:off x="0" y="0"/>
          <a:ext cx="0" cy="0"/>
          <a:chOff x="0" y="0"/>
          <a:chExt cx="0" cy="0"/>
        </a:xfrm>
      </p:grpSpPr>
      <p:sp>
        <p:nvSpPr>
          <p:cNvPr id="64" name="Google Shape;6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5" name="Google Shape;65;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6" name="Google Shape;66;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 name="Google Shape;67;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 name="Google Shape;68;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9" name="Google Shape;69;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0" name="Shape 70"/>
        <p:cNvGrpSpPr/>
        <p:nvPr/>
      </p:nvGrpSpPr>
      <p:grpSpPr>
        <a:xfrm>
          <a:off x="0" y="0"/>
          <a:ext cx="0" cy="0"/>
          <a:chOff x="0" y="0"/>
          <a:chExt cx="0" cy="0"/>
        </a:xfrm>
      </p:grpSpPr>
      <p:sp>
        <p:nvSpPr>
          <p:cNvPr id="71" name="Google Shape;7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2" name="Google Shape;72;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3" name="Google Shape;73;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4" name="Google Shape;74;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5" name="Google Shape;75;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6" name="Google Shape;76;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79" name="Shape 79"/>
        <p:cNvGrpSpPr/>
        <p:nvPr/>
      </p:nvGrpSpPr>
      <p:grpSpPr>
        <a:xfrm>
          <a:off x="0" y="0"/>
          <a:ext cx="0" cy="0"/>
          <a:chOff x="0" y="0"/>
          <a:chExt cx="0" cy="0"/>
        </a:xfrm>
      </p:grpSpPr>
      <p:sp>
        <p:nvSpPr>
          <p:cNvPr id="80" name="Google Shape;8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1" name="Google Shape;81;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2" name="Google Shape;82;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 name="Google Shape;83;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 name="Google Shape;84;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6" name="Google Shape;86;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7" name="Google Shape;87;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3" name="Google Shape;93;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4" name="Shape 94"/>
        <p:cNvGrpSpPr/>
        <p:nvPr/>
      </p:nvGrpSpPr>
      <p:grpSpPr>
        <a:xfrm>
          <a:off x="0" y="0"/>
          <a:ext cx="0" cy="0"/>
          <a:chOff x="0" y="0"/>
          <a:chExt cx="0" cy="0"/>
        </a:xfrm>
      </p:grpSpPr>
      <p:sp>
        <p:nvSpPr>
          <p:cNvPr id="95" name="Google Shape;95;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6" name="Google Shape;96;p19"/>
          <p:cNvSpPr/>
          <p:nvPr>
            <p:ph idx="2" type="pic"/>
          </p:nvPr>
        </p:nvSpPr>
        <p:spPr>
          <a:xfrm>
            <a:off x="4804825" y="1133300"/>
            <a:ext cx="4027500" cy="2392800"/>
          </a:xfrm>
          <a:prstGeom prst="rect">
            <a:avLst/>
          </a:prstGeom>
          <a:noFill/>
          <a:ln>
            <a:noFill/>
          </a:ln>
        </p:spPr>
      </p:sp>
      <p:sp>
        <p:nvSpPr>
          <p:cNvPr id="97" name="Google Shape;97;p19"/>
          <p:cNvSpPr/>
          <p:nvPr>
            <p:ph idx="3" type="pic"/>
          </p:nvPr>
        </p:nvSpPr>
        <p:spPr>
          <a:xfrm>
            <a:off x="311725" y="1133300"/>
            <a:ext cx="4027500" cy="2392800"/>
          </a:xfrm>
          <a:prstGeom prst="rect">
            <a:avLst/>
          </a:prstGeom>
          <a:noFill/>
          <a:ln>
            <a:noFill/>
          </a:ln>
        </p:spPr>
      </p:sp>
      <p:sp>
        <p:nvSpPr>
          <p:cNvPr id="98" name="Google Shape;98;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9" name="Google Shape;9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2" name="Google Shape;102;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3" name="Shape 103"/>
        <p:cNvGrpSpPr/>
        <p:nvPr/>
      </p:nvGrpSpPr>
      <p:grpSpPr>
        <a:xfrm>
          <a:off x="0" y="0"/>
          <a:ext cx="0" cy="0"/>
          <a:chOff x="0" y="0"/>
          <a:chExt cx="0" cy="0"/>
        </a:xfrm>
      </p:grpSpPr>
      <p:sp>
        <p:nvSpPr>
          <p:cNvPr id="104" name="Google Shape;104;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5" name="Google Shape;105;p20"/>
          <p:cNvSpPr/>
          <p:nvPr>
            <p:ph idx="2" type="pic"/>
          </p:nvPr>
        </p:nvSpPr>
        <p:spPr>
          <a:xfrm>
            <a:off x="6205225" y="1128325"/>
            <a:ext cx="2627100" cy="2273100"/>
          </a:xfrm>
          <a:prstGeom prst="rect">
            <a:avLst/>
          </a:prstGeom>
          <a:noFill/>
          <a:ln>
            <a:noFill/>
          </a:ln>
        </p:spPr>
      </p:sp>
      <p:sp>
        <p:nvSpPr>
          <p:cNvPr id="106" name="Google Shape;106;p20"/>
          <p:cNvSpPr/>
          <p:nvPr>
            <p:ph idx="3" type="pic"/>
          </p:nvPr>
        </p:nvSpPr>
        <p:spPr>
          <a:xfrm>
            <a:off x="311725" y="1128325"/>
            <a:ext cx="2627100" cy="2273100"/>
          </a:xfrm>
          <a:prstGeom prst="rect">
            <a:avLst/>
          </a:prstGeom>
          <a:noFill/>
          <a:ln>
            <a:noFill/>
          </a:ln>
        </p:spPr>
      </p:sp>
      <p:sp>
        <p:nvSpPr>
          <p:cNvPr id="107" name="Google Shape;107;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8" name="Google Shape;108;p20"/>
          <p:cNvSpPr/>
          <p:nvPr>
            <p:ph idx="5" type="pic"/>
          </p:nvPr>
        </p:nvSpPr>
        <p:spPr>
          <a:xfrm>
            <a:off x="3255250" y="1128325"/>
            <a:ext cx="2627100" cy="2273100"/>
          </a:xfrm>
          <a:prstGeom prst="rect">
            <a:avLst/>
          </a:prstGeom>
          <a:noFill/>
          <a:ln>
            <a:noFill/>
          </a:ln>
        </p:spPr>
      </p:sp>
      <p:sp>
        <p:nvSpPr>
          <p:cNvPr id="109" name="Google Shape;109;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0" name="Google Shape;11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3" name="Google Shape;113;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5" name="Shape 115"/>
        <p:cNvGrpSpPr/>
        <p:nvPr/>
      </p:nvGrpSpPr>
      <p:grpSpPr>
        <a:xfrm>
          <a:off x="0" y="0"/>
          <a:ext cx="0" cy="0"/>
          <a:chOff x="0" y="0"/>
          <a:chExt cx="0" cy="0"/>
        </a:xfrm>
      </p:grpSpPr>
      <p:sp>
        <p:nvSpPr>
          <p:cNvPr id="116" name="Google Shape;116;p21"/>
          <p:cNvSpPr/>
          <p:nvPr>
            <p:ph idx="2" type="pic"/>
          </p:nvPr>
        </p:nvSpPr>
        <p:spPr>
          <a:xfrm>
            <a:off x="311700" y="445025"/>
            <a:ext cx="8520600" cy="4218300"/>
          </a:xfrm>
          <a:prstGeom prst="rect">
            <a:avLst/>
          </a:prstGeom>
          <a:noFill/>
          <a:ln>
            <a:noFill/>
          </a:ln>
        </p:spPr>
      </p:sp>
      <p:sp>
        <p:nvSpPr>
          <p:cNvPr id="117" name="Google Shape;1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8" name="Shape 118"/>
        <p:cNvGrpSpPr/>
        <p:nvPr/>
      </p:nvGrpSpPr>
      <p:grpSpPr>
        <a:xfrm>
          <a:off x="0" y="0"/>
          <a:ext cx="0" cy="0"/>
          <a:chOff x="0" y="0"/>
          <a:chExt cx="0" cy="0"/>
        </a:xfrm>
      </p:grpSpPr>
      <p:sp>
        <p:nvSpPr>
          <p:cNvPr id="119" name="Google Shape;11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0" name="Google Shape;120;p22"/>
          <p:cNvSpPr/>
          <p:nvPr>
            <p:ph idx="2" type="pic"/>
          </p:nvPr>
        </p:nvSpPr>
        <p:spPr>
          <a:xfrm>
            <a:off x="3389600" y="118913"/>
            <a:ext cx="1643700" cy="1535100"/>
          </a:xfrm>
          <a:prstGeom prst="rect">
            <a:avLst/>
          </a:prstGeom>
          <a:noFill/>
          <a:ln>
            <a:noFill/>
          </a:ln>
        </p:spPr>
      </p:sp>
      <p:sp>
        <p:nvSpPr>
          <p:cNvPr id="121" name="Google Shape;121;p22"/>
          <p:cNvSpPr/>
          <p:nvPr>
            <p:ph idx="3" type="pic"/>
          </p:nvPr>
        </p:nvSpPr>
        <p:spPr>
          <a:xfrm>
            <a:off x="5195935" y="118913"/>
            <a:ext cx="1643700" cy="1535100"/>
          </a:xfrm>
          <a:prstGeom prst="rect">
            <a:avLst/>
          </a:prstGeom>
          <a:noFill/>
          <a:ln>
            <a:noFill/>
          </a:ln>
        </p:spPr>
      </p:sp>
      <p:sp>
        <p:nvSpPr>
          <p:cNvPr id="122" name="Google Shape;122;p22"/>
          <p:cNvSpPr/>
          <p:nvPr>
            <p:ph idx="4" type="pic"/>
          </p:nvPr>
        </p:nvSpPr>
        <p:spPr>
          <a:xfrm>
            <a:off x="7002270" y="118913"/>
            <a:ext cx="1643700" cy="1535100"/>
          </a:xfrm>
          <a:prstGeom prst="rect">
            <a:avLst/>
          </a:prstGeom>
          <a:noFill/>
          <a:ln>
            <a:noFill/>
          </a:ln>
        </p:spPr>
      </p:sp>
      <p:sp>
        <p:nvSpPr>
          <p:cNvPr id="123" name="Google Shape;123;p22"/>
          <p:cNvSpPr/>
          <p:nvPr>
            <p:ph idx="5" type="pic"/>
          </p:nvPr>
        </p:nvSpPr>
        <p:spPr>
          <a:xfrm>
            <a:off x="3389588" y="1804212"/>
            <a:ext cx="1643700" cy="1535100"/>
          </a:xfrm>
          <a:prstGeom prst="rect">
            <a:avLst/>
          </a:prstGeom>
          <a:noFill/>
          <a:ln>
            <a:noFill/>
          </a:ln>
        </p:spPr>
      </p:sp>
      <p:sp>
        <p:nvSpPr>
          <p:cNvPr id="124" name="Google Shape;124;p22"/>
          <p:cNvSpPr/>
          <p:nvPr>
            <p:ph idx="6" type="pic"/>
          </p:nvPr>
        </p:nvSpPr>
        <p:spPr>
          <a:xfrm>
            <a:off x="5195922" y="1804212"/>
            <a:ext cx="1643700" cy="1535100"/>
          </a:xfrm>
          <a:prstGeom prst="rect">
            <a:avLst/>
          </a:prstGeom>
          <a:noFill/>
          <a:ln>
            <a:noFill/>
          </a:ln>
        </p:spPr>
      </p:sp>
      <p:sp>
        <p:nvSpPr>
          <p:cNvPr id="125" name="Google Shape;125;p22"/>
          <p:cNvSpPr/>
          <p:nvPr>
            <p:ph idx="7" type="pic"/>
          </p:nvPr>
        </p:nvSpPr>
        <p:spPr>
          <a:xfrm>
            <a:off x="7002257" y="1804212"/>
            <a:ext cx="1643700" cy="1535100"/>
          </a:xfrm>
          <a:prstGeom prst="rect">
            <a:avLst/>
          </a:prstGeom>
          <a:noFill/>
          <a:ln>
            <a:noFill/>
          </a:ln>
        </p:spPr>
      </p:sp>
      <p:sp>
        <p:nvSpPr>
          <p:cNvPr id="126" name="Google Shape;126;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2"/>
          <p:cNvSpPr/>
          <p:nvPr>
            <p:ph idx="8" type="pic"/>
          </p:nvPr>
        </p:nvSpPr>
        <p:spPr>
          <a:xfrm>
            <a:off x="3389588" y="3489487"/>
            <a:ext cx="1643700" cy="1535100"/>
          </a:xfrm>
          <a:prstGeom prst="rect">
            <a:avLst/>
          </a:prstGeom>
          <a:noFill/>
          <a:ln>
            <a:noFill/>
          </a:ln>
        </p:spPr>
      </p:sp>
      <p:sp>
        <p:nvSpPr>
          <p:cNvPr id="128" name="Google Shape;128;p22"/>
          <p:cNvSpPr/>
          <p:nvPr>
            <p:ph idx="9" type="pic"/>
          </p:nvPr>
        </p:nvSpPr>
        <p:spPr>
          <a:xfrm>
            <a:off x="5195922" y="3489487"/>
            <a:ext cx="1643700" cy="1535100"/>
          </a:xfrm>
          <a:prstGeom prst="rect">
            <a:avLst/>
          </a:prstGeom>
          <a:noFill/>
          <a:ln>
            <a:noFill/>
          </a:ln>
        </p:spPr>
      </p:sp>
      <p:sp>
        <p:nvSpPr>
          <p:cNvPr id="129" name="Google Shape;129;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130" name="Shape 130"/>
        <p:cNvGrpSpPr/>
        <p:nvPr/>
      </p:nvGrpSpPr>
      <p:grpSpPr>
        <a:xfrm>
          <a:off x="0" y="0"/>
          <a:ext cx="0" cy="0"/>
          <a:chOff x="0" y="0"/>
          <a:chExt cx="0" cy="0"/>
        </a:xfrm>
      </p:grpSpPr>
      <p:cxnSp>
        <p:nvCxnSpPr>
          <p:cNvPr id="131" name="Google Shape;131;p23"/>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132" name="Google Shape;132;p23"/>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33" name="Google Shape;133;p23"/>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34" name="Google Shape;134;p23"/>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35" name="Google Shape;135;p23"/>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s" type="secHead">
  <p:cSld name="SECTION_HEADER">
    <p:spTree>
      <p:nvGrpSpPr>
        <p:cNvPr id="136" name="Shape 136"/>
        <p:cNvGrpSpPr/>
        <p:nvPr/>
      </p:nvGrpSpPr>
      <p:grpSpPr>
        <a:xfrm>
          <a:off x="0" y="0"/>
          <a:ext cx="0" cy="0"/>
          <a:chOff x="0" y="0"/>
          <a:chExt cx="0" cy="0"/>
        </a:xfrm>
      </p:grpSpPr>
      <p:sp>
        <p:nvSpPr>
          <p:cNvPr id="137" name="Google Shape;137;p24"/>
          <p:cNvSpPr txBox="1"/>
          <p:nvPr>
            <p:ph type="title"/>
          </p:nvPr>
        </p:nvSpPr>
        <p:spPr>
          <a:xfrm>
            <a:off x="229050" y="764175"/>
            <a:ext cx="8685900" cy="8061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Font typeface="Poppi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38" name="Google Shape;138;p24"/>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139" name="Google Shape;139;p24"/>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40" name="Google Shape;140;p24"/>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41" name="Google Shape;141;p24"/>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1">
  <p:cSld name="TITLE_1">
    <p:bg>
      <p:bgPr>
        <a:solidFill>
          <a:schemeClr val="lt2"/>
        </a:solidFill>
      </p:bgPr>
    </p:bg>
    <p:spTree>
      <p:nvGrpSpPr>
        <p:cNvPr id="142" name="Shape 142"/>
        <p:cNvGrpSpPr/>
        <p:nvPr/>
      </p:nvGrpSpPr>
      <p:grpSpPr>
        <a:xfrm>
          <a:off x="0" y="0"/>
          <a:ext cx="0" cy="0"/>
          <a:chOff x="0" y="0"/>
          <a:chExt cx="0" cy="0"/>
        </a:xfrm>
      </p:grpSpPr>
      <p:cxnSp>
        <p:nvCxnSpPr>
          <p:cNvPr id="143" name="Google Shape;143;p25"/>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144" name="Google Shape;144;p25"/>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45" name="Google Shape;145;p25"/>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46" name="Google Shape;146;p25"/>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47" name="Google Shape;147;p25"/>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 to play_1" type="tx">
  <p:cSld name="TITLE_AND_BODY">
    <p:spTree>
      <p:nvGrpSpPr>
        <p:cNvPr id="148" name="Shape 148"/>
        <p:cNvGrpSpPr/>
        <p:nvPr/>
      </p:nvGrpSpPr>
      <p:grpSpPr>
        <a:xfrm>
          <a:off x="0" y="0"/>
          <a:ext cx="0" cy="0"/>
          <a:chOff x="0" y="0"/>
          <a:chExt cx="0" cy="0"/>
        </a:xfrm>
      </p:grpSpPr>
      <p:sp>
        <p:nvSpPr>
          <p:cNvPr id="149" name="Google Shape;149;p26"/>
          <p:cNvSpPr txBox="1"/>
          <p:nvPr>
            <p:ph type="title"/>
          </p:nvPr>
        </p:nvSpPr>
        <p:spPr>
          <a:xfrm>
            <a:off x="201750" y="1332250"/>
            <a:ext cx="8757900" cy="8511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0" name="Google Shape;150;p26"/>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151" name="Google Shape;151;p26"/>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52" name="Google Shape;152;p26"/>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53" name="Google Shape;153;p26"/>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2" type="twoColTx">
  <p:cSld name="TITLE_AND_TWO_COLUMNS">
    <p:bg>
      <p:bgPr>
        <a:solidFill>
          <a:schemeClr val="dk2"/>
        </a:solidFill>
      </p:bgPr>
    </p:bg>
    <p:spTree>
      <p:nvGrpSpPr>
        <p:cNvPr id="154" name="Shape 154"/>
        <p:cNvGrpSpPr/>
        <p:nvPr/>
      </p:nvGrpSpPr>
      <p:grpSpPr>
        <a:xfrm>
          <a:off x="0" y="0"/>
          <a:ext cx="0" cy="0"/>
          <a:chOff x="0" y="0"/>
          <a:chExt cx="0" cy="0"/>
        </a:xfrm>
      </p:grpSpPr>
      <p:cxnSp>
        <p:nvCxnSpPr>
          <p:cNvPr id="155" name="Google Shape;155;p27"/>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156" name="Google Shape;156;p27"/>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57" name="Google Shape;157;p27"/>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58" name="Google Shape;158;p27"/>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59" name="Google Shape;159;p27"/>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ard 3">
  <p:cSld name="TITLE_AND_TWO_COLUMNS_1">
    <p:bg>
      <p:bgPr>
        <a:solidFill>
          <a:schemeClr val="accent1"/>
        </a:solidFill>
      </p:bgPr>
    </p:bg>
    <p:spTree>
      <p:nvGrpSpPr>
        <p:cNvPr id="160" name="Shape 160"/>
        <p:cNvGrpSpPr/>
        <p:nvPr/>
      </p:nvGrpSpPr>
      <p:grpSpPr>
        <a:xfrm>
          <a:off x="0" y="0"/>
          <a:ext cx="0" cy="0"/>
          <a:chOff x="0" y="0"/>
          <a:chExt cx="0" cy="0"/>
        </a:xfrm>
      </p:grpSpPr>
      <p:cxnSp>
        <p:nvCxnSpPr>
          <p:cNvPr id="161" name="Google Shape;161;p28"/>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162" name="Google Shape;162;p28"/>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63" name="Google Shape;163;p28"/>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64" name="Google Shape;164;p28"/>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65" name="Google Shape;165;p28"/>
          <p:cNvSpPr txBox="1"/>
          <p:nvPr>
            <p:ph type="title"/>
          </p:nvPr>
        </p:nvSpPr>
        <p:spPr>
          <a:xfrm>
            <a:off x="625800" y="1427850"/>
            <a:ext cx="7892400" cy="2287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SzPts val="12500"/>
              <a:buNone/>
              <a:defRPr sz="1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type="titleOnly">
  <p:cSld name="TITLE_ONLY">
    <p:spTree>
      <p:nvGrpSpPr>
        <p:cNvPr id="166" name="Shape 166"/>
        <p:cNvGrpSpPr/>
        <p:nvPr/>
      </p:nvGrpSpPr>
      <p:grpSpPr>
        <a:xfrm>
          <a:off x="0" y="0"/>
          <a:ext cx="0" cy="0"/>
          <a:chOff x="0" y="0"/>
          <a:chExt cx="0" cy="0"/>
        </a:xfrm>
      </p:grpSpPr>
      <p:sp>
        <p:nvSpPr>
          <p:cNvPr id="167" name="Google Shape;167;p29"/>
          <p:cNvSpPr txBox="1"/>
          <p:nvPr>
            <p:ph idx="1" type="subTitle"/>
          </p:nvPr>
        </p:nvSpPr>
        <p:spPr>
          <a:xfrm>
            <a:off x="201750" y="629575"/>
            <a:ext cx="5054100" cy="165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68" name="Google Shape;168;p29"/>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169" name="Google Shape;169;p29"/>
          <p:cNvSpPr txBox="1"/>
          <p:nvPr>
            <p:ph idx="2"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70" name="Google Shape;170;p29"/>
          <p:cNvSpPr txBox="1"/>
          <p:nvPr>
            <p:ph idx="3" type="body"/>
          </p:nvPr>
        </p:nvSpPr>
        <p:spPr>
          <a:xfrm>
            <a:off x="5905050" y="202363"/>
            <a:ext cx="24903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pos="3984">
          <p15:clr>
            <a:srgbClr val="E46962"/>
          </p15:clr>
        </p15:guide>
        <p15:guide id="2" orient="horz" pos="691">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Winner Is…">
  <p:cSld name="ONE_COLUMN_TEXT">
    <p:spTree>
      <p:nvGrpSpPr>
        <p:cNvPr id="171" name="Shape 171"/>
        <p:cNvGrpSpPr/>
        <p:nvPr/>
      </p:nvGrpSpPr>
      <p:grpSpPr>
        <a:xfrm>
          <a:off x="0" y="0"/>
          <a:ext cx="0" cy="0"/>
          <a:chOff x="0" y="0"/>
          <a:chExt cx="0" cy="0"/>
        </a:xfrm>
      </p:grpSpPr>
      <p:sp>
        <p:nvSpPr>
          <p:cNvPr id="172" name="Google Shape;172;p30"/>
          <p:cNvSpPr txBox="1"/>
          <p:nvPr>
            <p:ph type="title"/>
          </p:nvPr>
        </p:nvSpPr>
        <p:spPr>
          <a:xfrm>
            <a:off x="1306050" y="1390350"/>
            <a:ext cx="6531900" cy="14616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73" name="Google Shape;173;p30"/>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174" name="Google Shape;174;p30"/>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75" name="Google Shape;175;p30"/>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76" name="Google Shape;176;p30"/>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1728">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A" type="blank">
  <p:cSld name="BLANK">
    <p:bg>
      <p:bgPr>
        <a:solidFill>
          <a:schemeClr val="accent1"/>
        </a:solidFill>
      </p:bgPr>
    </p:bg>
    <p:spTree>
      <p:nvGrpSpPr>
        <p:cNvPr id="177" name="Shape 177"/>
        <p:cNvGrpSpPr/>
        <p:nvPr/>
      </p:nvGrpSpPr>
      <p:grpSpPr>
        <a:xfrm>
          <a:off x="0" y="0"/>
          <a:ext cx="0" cy="0"/>
          <a:chOff x="0" y="0"/>
          <a:chExt cx="0" cy="0"/>
        </a:xfrm>
      </p:grpSpPr>
      <p:sp>
        <p:nvSpPr>
          <p:cNvPr id="178" name="Google Shape;178;p31"/>
          <p:cNvSpPr txBox="1"/>
          <p:nvPr>
            <p:ph type="title"/>
          </p:nvPr>
        </p:nvSpPr>
        <p:spPr>
          <a:xfrm>
            <a:off x="103700" y="4273900"/>
            <a:ext cx="8819400" cy="6918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79" name="Google Shape;179;p31"/>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180" name="Google Shape;180;p31"/>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81" name="Google Shape;181;p31"/>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82" name="Google Shape;182;p31"/>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3096">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B">
  <p:cSld name="BLANK_1">
    <p:bg>
      <p:bgPr>
        <a:solidFill>
          <a:schemeClr val="dk2"/>
        </a:solidFill>
      </p:bgPr>
    </p:bg>
    <p:spTree>
      <p:nvGrpSpPr>
        <p:cNvPr id="183" name="Shape 183"/>
        <p:cNvGrpSpPr/>
        <p:nvPr/>
      </p:nvGrpSpPr>
      <p:grpSpPr>
        <a:xfrm>
          <a:off x="0" y="0"/>
          <a:ext cx="0" cy="0"/>
          <a:chOff x="0" y="0"/>
          <a:chExt cx="0" cy="0"/>
        </a:xfrm>
      </p:grpSpPr>
      <p:sp>
        <p:nvSpPr>
          <p:cNvPr id="184" name="Google Shape;184;p32"/>
          <p:cNvSpPr txBox="1"/>
          <p:nvPr>
            <p:ph type="title"/>
          </p:nvPr>
        </p:nvSpPr>
        <p:spPr>
          <a:xfrm>
            <a:off x="103700" y="4273900"/>
            <a:ext cx="8819400" cy="6918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85" name="Google Shape;185;p32"/>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186" name="Google Shape;186;p32"/>
          <p:cNvSpPr txBox="1"/>
          <p:nvPr>
            <p:ph idx="1" type="body"/>
          </p:nvPr>
        </p:nvSpPr>
        <p:spPr>
          <a:xfrm>
            <a:off x="130025" y="202373"/>
            <a:ext cx="1495200" cy="85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87" name="Google Shape;187;p32"/>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88" name="Google Shape;188;p32"/>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3096">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
  <p:cSld name="BLANK_2">
    <p:bg>
      <p:bgPr>
        <a:solidFill>
          <a:schemeClr val="lt2"/>
        </a:solidFill>
      </p:bgPr>
    </p:bg>
    <p:spTree>
      <p:nvGrpSpPr>
        <p:cNvPr id="189" name="Shape 189"/>
        <p:cNvGrpSpPr/>
        <p:nvPr/>
      </p:nvGrpSpPr>
      <p:grpSpPr>
        <a:xfrm>
          <a:off x="0" y="0"/>
          <a:ext cx="0" cy="0"/>
          <a:chOff x="0" y="0"/>
          <a:chExt cx="0" cy="0"/>
        </a:xfrm>
      </p:grpSpPr>
      <p:sp>
        <p:nvSpPr>
          <p:cNvPr id="190" name="Google Shape;190;p33"/>
          <p:cNvSpPr txBox="1"/>
          <p:nvPr>
            <p:ph type="title"/>
          </p:nvPr>
        </p:nvSpPr>
        <p:spPr>
          <a:xfrm>
            <a:off x="103700" y="4273900"/>
            <a:ext cx="8819400" cy="6918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91" name="Google Shape;191;p33"/>
          <p:cNvCxnSpPr/>
          <p:nvPr/>
        </p:nvCxnSpPr>
        <p:spPr>
          <a:xfrm>
            <a:off x="176400" y="178650"/>
            <a:ext cx="8791200" cy="6900"/>
          </a:xfrm>
          <a:prstGeom prst="straightConnector1">
            <a:avLst/>
          </a:prstGeom>
          <a:noFill/>
          <a:ln cap="flat" cmpd="sng" w="28575">
            <a:solidFill>
              <a:schemeClr val="dk1"/>
            </a:solidFill>
            <a:prstDash val="solid"/>
            <a:round/>
            <a:headEnd len="med" w="med" type="none"/>
            <a:tailEnd len="med" w="med" type="none"/>
          </a:ln>
        </p:spPr>
      </p:cxnSp>
      <p:sp>
        <p:nvSpPr>
          <p:cNvPr id="192" name="Google Shape;192;p33"/>
          <p:cNvSpPr txBox="1"/>
          <p:nvPr>
            <p:ph idx="1" type="body"/>
          </p:nvPr>
        </p:nvSpPr>
        <p:spPr>
          <a:xfrm>
            <a:off x="130025" y="202363"/>
            <a:ext cx="1495200" cy="989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93" name="Google Shape;193;p33"/>
          <p:cNvSpPr txBox="1"/>
          <p:nvPr>
            <p:ph idx="2" type="body"/>
          </p:nvPr>
        </p:nvSpPr>
        <p:spPr>
          <a:xfrm>
            <a:off x="3326850" y="202363"/>
            <a:ext cx="2490300" cy="8511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ct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ct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ct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ct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ct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ct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ct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ct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
        <p:nvSpPr>
          <p:cNvPr id="194" name="Google Shape;194;p33"/>
          <p:cNvSpPr txBox="1"/>
          <p:nvPr>
            <p:ph idx="3" type="body"/>
          </p:nvPr>
        </p:nvSpPr>
        <p:spPr>
          <a:xfrm>
            <a:off x="6565575" y="202363"/>
            <a:ext cx="2437500" cy="851100"/>
          </a:xfrm>
          <a:prstGeom prst="rect">
            <a:avLst/>
          </a:prstGeom>
        </p:spPr>
        <p:txBody>
          <a:bodyPr anchorCtr="0" anchor="t" bIns="91425" lIns="91425" spcFirstLastPara="1" rIns="91425" wrap="square" tIns="91425">
            <a:noAutofit/>
          </a:bodyPr>
          <a:lstStyle>
            <a:lvl1pPr indent="-292100" lvl="0" marL="457200" algn="r">
              <a:spcBef>
                <a:spcPts val="0"/>
              </a:spcBef>
              <a:spcAft>
                <a:spcPts val="0"/>
              </a:spcAft>
              <a:buSzPts val="1000"/>
              <a:buFont typeface="Poppins SemiBold"/>
              <a:buChar char="●"/>
              <a:defRPr b="0">
                <a:latin typeface="Poppins SemiBold"/>
                <a:ea typeface="Poppins SemiBold"/>
                <a:cs typeface="Poppins SemiBold"/>
                <a:sym typeface="Poppins SemiBold"/>
              </a:defRPr>
            </a:lvl1pPr>
            <a:lvl2pPr indent="-292100" lvl="1" marL="914400" algn="r">
              <a:spcBef>
                <a:spcPts val="0"/>
              </a:spcBef>
              <a:spcAft>
                <a:spcPts val="0"/>
              </a:spcAft>
              <a:buSzPts val="1000"/>
              <a:buFont typeface="Poppins SemiBold"/>
              <a:buChar char="○"/>
              <a:defRPr b="0">
                <a:latin typeface="Poppins SemiBold"/>
                <a:ea typeface="Poppins SemiBold"/>
                <a:cs typeface="Poppins SemiBold"/>
                <a:sym typeface="Poppins SemiBold"/>
              </a:defRPr>
            </a:lvl2pPr>
            <a:lvl3pPr indent="-292100" lvl="2" marL="1371600" algn="r">
              <a:spcBef>
                <a:spcPts val="0"/>
              </a:spcBef>
              <a:spcAft>
                <a:spcPts val="0"/>
              </a:spcAft>
              <a:buSzPts val="1000"/>
              <a:buFont typeface="Poppins SemiBold"/>
              <a:buChar char="■"/>
              <a:defRPr b="0">
                <a:latin typeface="Poppins SemiBold"/>
                <a:ea typeface="Poppins SemiBold"/>
                <a:cs typeface="Poppins SemiBold"/>
                <a:sym typeface="Poppins SemiBold"/>
              </a:defRPr>
            </a:lvl3pPr>
            <a:lvl4pPr indent="-292100" lvl="3" marL="1828800" algn="r">
              <a:spcBef>
                <a:spcPts val="0"/>
              </a:spcBef>
              <a:spcAft>
                <a:spcPts val="0"/>
              </a:spcAft>
              <a:buSzPts val="1000"/>
              <a:buFont typeface="Poppins SemiBold"/>
              <a:buChar char="●"/>
              <a:defRPr b="0">
                <a:latin typeface="Poppins SemiBold"/>
                <a:ea typeface="Poppins SemiBold"/>
                <a:cs typeface="Poppins SemiBold"/>
                <a:sym typeface="Poppins SemiBold"/>
              </a:defRPr>
            </a:lvl4pPr>
            <a:lvl5pPr indent="-292100" lvl="4" marL="2286000" algn="r">
              <a:spcBef>
                <a:spcPts val="0"/>
              </a:spcBef>
              <a:spcAft>
                <a:spcPts val="0"/>
              </a:spcAft>
              <a:buSzPts val="1000"/>
              <a:buFont typeface="Poppins SemiBold"/>
              <a:buChar char="○"/>
              <a:defRPr b="0">
                <a:latin typeface="Poppins SemiBold"/>
                <a:ea typeface="Poppins SemiBold"/>
                <a:cs typeface="Poppins SemiBold"/>
                <a:sym typeface="Poppins SemiBold"/>
              </a:defRPr>
            </a:lvl5pPr>
            <a:lvl6pPr indent="-292100" lvl="5" marL="2743200" algn="r">
              <a:spcBef>
                <a:spcPts val="0"/>
              </a:spcBef>
              <a:spcAft>
                <a:spcPts val="0"/>
              </a:spcAft>
              <a:buSzPts val="1000"/>
              <a:buFont typeface="Poppins SemiBold"/>
              <a:buChar char="■"/>
              <a:defRPr b="0">
                <a:latin typeface="Poppins SemiBold"/>
                <a:ea typeface="Poppins SemiBold"/>
                <a:cs typeface="Poppins SemiBold"/>
                <a:sym typeface="Poppins SemiBold"/>
              </a:defRPr>
            </a:lvl6pPr>
            <a:lvl7pPr indent="-292100" lvl="6" marL="3200400" algn="r">
              <a:spcBef>
                <a:spcPts val="0"/>
              </a:spcBef>
              <a:spcAft>
                <a:spcPts val="0"/>
              </a:spcAft>
              <a:buSzPts val="1000"/>
              <a:buFont typeface="Poppins SemiBold"/>
              <a:buChar char="●"/>
              <a:defRPr b="0">
                <a:latin typeface="Poppins SemiBold"/>
                <a:ea typeface="Poppins SemiBold"/>
                <a:cs typeface="Poppins SemiBold"/>
                <a:sym typeface="Poppins SemiBold"/>
              </a:defRPr>
            </a:lvl7pPr>
            <a:lvl8pPr indent="-292100" lvl="7" marL="3657600" algn="r">
              <a:spcBef>
                <a:spcPts val="0"/>
              </a:spcBef>
              <a:spcAft>
                <a:spcPts val="0"/>
              </a:spcAft>
              <a:buSzPts val="1000"/>
              <a:buFont typeface="Poppins SemiBold"/>
              <a:buChar char="○"/>
              <a:defRPr b="0">
                <a:latin typeface="Poppins SemiBold"/>
                <a:ea typeface="Poppins SemiBold"/>
                <a:cs typeface="Poppins SemiBold"/>
                <a:sym typeface="Poppins SemiBold"/>
              </a:defRPr>
            </a:lvl8pPr>
            <a:lvl9pPr indent="-292100" lvl="8" marL="4114800" algn="r">
              <a:spcBef>
                <a:spcPts val="0"/>
              </a:spcBef>
              <a:spcAft>
                <a:spcPts val="0"/>
              </a:spcAft>
              <a:buSzPts val="1000"/>
              <a:buFont typeface="Poppins SemiBold"/>
              <a:buChar char="■"/>
              <a:defRPr b="0">
                <a:latin typeface="Poppins SemiBold"/>
                <a:ea typeface="Poppins SemiBold"/>
                <a:cs typeface="Poppins SemiBold"/>
                <a:sym typeface="Poppins SemiBold"/>
              </a:defRPr>
            </a:lvl9pPr>
          </a:lstStyle>
          <a:p/>
        </p:txBody>
      </p:sp>
    </p:spTree>
  </p:cSld>
  <p:clrMapOvr>
    <a:masterClrMapping/>
  </p:clrMapOvr>
  <p:extLst>
    <p:ext uri="{DCECCB84-F9BA-43D5-87BE-67443E8EF086}">
      <p15:sldGuideLst>
        <p15:guide id="1" orient="horz" pos="3096">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 name="Google Shape;3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50900" y="393500"/>
            <a:ext cx="6329700" cy="1545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500"/>
              <a:buFont typeface="Poppins"/>
              <a:buNone/>
              <a:defRPr b="1" sz="4500">
                <a:solidFill>
                  <a:schemeClr val="dk1"/>
                </a:solidFill>
                <a:latin typeface="Poppins"/>
                <a:ea typeface="Poppins"/>
                <a:cs typeface="Poppins"/>
                <a:sym typeface="Poppins"/>
              </a:defRPr>
            </a:lvl1pPr>
            <a:lvl2pPr lvl="1">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2pPr>
            <a:lvl3pPr lvl="2">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3pPr>
            <a:lvl4pPr lvl="3">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4pPr>
            <a:lvl5pPr lvl="4">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5pPr>
            <a:lvl6pPr lvl="5">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6pPr>
            <a:lvl7pPr lvl="6">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7pPr>
            <a:lvl8pPr lvl="7">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8pPr>
            <a:lvl9pPr lvl="8">
              <a:spcBef>
                <a:spcPts val="0"/>
              </a:spcBef>
              <a:spcAft>
                <a:spcPts val="0"/>
              </a:spcAft>
              <a:buClr>
                <a:schemeClr val="dk1"/>
              </a:buClr>
              <a:buSzPts val="1400"/>
              <a:buFont typeface="Poppins"/>
              <a:buNone/>
              <a:defRPr>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652075" y="3434600"/>
            <a:ext cx="6728700" cy="13605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1pPr>
            <a:lvl2pPr indent="-292100" lvl="1" marL="9144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2pPr>
            <a:lvl3pPr indent="-292100" lvl="2" marL="13716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3pPr>
            <a:lvl4pPr indent="-292100" lvl="3" marL="18288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4pPr>
            <a:lvl5pPr indent="-292100" lvl="4" marL="22860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5pPr>
            <a:lvl6pPr indent="-292100" lvl="5" marL="27432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6pPr>
            <a:lvl7pPr indent="-292100" lvl="6" marL="32004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7pPr>
            <a:lvl8pPr indent="-292100" lvl="7" marL="36576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8pPr>
            <a:lvl9pPr indent="-292100" lvl="8" marL="4114800">
              <a:spcBef>
                <a:spcPts val="0"/>
              </a:spcBef>
              <a:spcAft>
                <a:spcPts val="0"/>
              </a:spcAft>
              <a:buClr>
                <a:schemeClr val="dk1"/>
              </a:buClr>
              <a:buSzPts val="1000"/>
              <a:buFont typeface="Poppins"/>
              <a:buChar char="■"/>
              <a:defRPr b="1" sz="10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15">
          <p15:clr>
            <a:srgbClr val="E46962"/>
          </p15:clr>
        </p15:guide>
        <p15:guide id="2" pos="115">
          <p15:clr>
            <a:srgbClr val="E46962"/>
          </p15:clr>
        </p15:guide>
        <p15:guide id="3" pos="564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s://lnkd.in/gNWi754m" TargetMode="External"/><Relationship Id="rId4" Type="http://schemas.openxmlformats.org/officeDocument/2006/relationships/image" Target="../media/image10.jpg"/><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198" name="Shape 198"/>
        <p:cNvGrpSpPr/>
        <p:nvPr/>
      </p:nvGrpSpPr>
      <p:grpSpPr>
        <a:xfrm>
          <a:off x="0" y="0"/>
          <a:ext cx="0" cy="0"/>
          <a:chOff x="0" y="0"/>
          <a:chExt cx="0" cy="0"/>
        </a:xfrm>
      </p:grpSpPr>
      <p:pic>
        <p:nvPicPr>
          <p:cNvPr id="199" name="Google Shape;199;p34"/>
          <p:cNvPicPr preferRelativeResize="0"/>
          <p:nvPr/>
        </p:nvPicPr>
        <p:blipFill>
          <a:blip r:embed="rId3">
            <a:alphaModFix/>
          </a:blip>
          <a:stretch>
            <a:fillRect/>
          </a:stretch>
        </p:blipFill>
        <p:spPr>
          <a:xfrm>
            <a:off x="2854901" y="1110000"/>
            <a:ext cx="3434199" cy="3434199"/>
          </a:xfrm>
          <a:prstGeom prst="rect">
            <a:avLst/>
          </a:prstGeom>
          <a:noFill/>
          <a:ln>
            <a:noFill/>
          </a:ln>
        </p:spPr>
      </p:pic>
      <p:sp>
        <p:nvSpPr>
          <p:cNvPr id="200" name="Google Shape;200;p34"/>
          <p:cNvSpPr txBox="1"/>
          <p:nvPr/>
        </p:nvSpPr>
        <p:spPr>
          <a:xfrm>
            <a:off x="1218600" y="285850"/>
            <a:ext cx="7144500" cy="7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3400">
                <a:solidFill>
                  <a:schemeClr val="dk1"/>
                </a:solidFill>
              </a:rPr>
              <a:t>Restaurant Business Case Study</a:t>
            </a:r>
            <a:endParaRPr b="1" sz="3400">
              <a:solidFill>
                <a:schemeClr val="dk1"/>
              </a:solidFill>
            </a:endParaRPr>
          </a:p>
          <a:p>
            <a:pPr indent="0" lvl="0" marL="0" rtl="0" algn="l">
              <a:spcBef>
                <a:spcPts val="400"/>
              </a:spcBef>
              <a:spcAft>
                <a:spcPts val="0"/>
              </a:spcAft>
              <a:buNone/>
            </a:pPr>
            <a:r>
              <a:t/>
            </a:r>
            <a:endParaRPr sz="3400">
              <a:solidFill>
                <a:schemeClr val="dk1"/>
              </a:solidFill>
              <a:latin typeface="Poppins"/>
              <a:ea typeface="Poppins"/>
              <a:cs typeface="Poppins"/>
              <a:sym typeface="Poppins"/>
            </a:endParaRPr>
          </a:p>
        </p:txBody>
      </p:sp>
      <p:sp>
        <p:nvSpPr>
          <p:cNvPr id="201" name="Google Shape;201;p34"/>
          <p:cNvSpPr txBox="1"/>
          <p:nvPr/>
        </p:nvSpPr>
        <p:spPr>
          <a:xfrm>
            <a:off x="2397175" y="4731800"/>
            <a:ext cx="43932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Poppins"/>
              <a:ea typeface="Poppins"/>
              <a:cs typeface="Poppins"/>
              <a:sym typeface="Poppins"/>
            </a:endParaRPr>
          </a:p>
        </p:txBody>
      </p:sp>
      <p:sp>
        <p:nvSpPr>
          <p:cNvPr id="202" name="Google Shape;202;p34"/>
          <p:cNvSpPr/>
          <p:nvPr/>
        </p:nvSpPr>
        <p:spPr>
          <a:xfrm>
            <a:off x="2821050" y="4450400"/>
            <a:ext cx="3501900" cy="344100"/>
          </a:xfrm>
          <a:prstGeom prst="roundRect">
            <a:avLst>
              <a:gd fmla="val 16667" name="adj"/>
            </a:avLst>
          </a:prstGeom>
          <a:solidFill>
            <a:srgbClr val="FFD966"/>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Poppins"/>
                <a:ea typeface="Poppins"/>
                <a:cs typeface="Poppins"/>
                <a:sym typeface="Poppins"/>
              </a:rPr>
              <a:t>Mr. Xi Asian Authentic food</a:t>
            </a:r>
            <a:endParaRPr b="1" sz="1500">
              <a:latin typeface="Poppins"/>
              <a:ea typeface="Poppins"/>
              <a:cs typeface="Poppins"/>
              <a:sym typeface="Poppins"/>
            </a:endParaRPr>
          </a:p>
        </p:txBody>
      </p:sp>
      <p:sp>
        <p:nvSpPr>
          <p:cNvPr id="203" name="Google Shape;203;p34"/>
          <p:cNvSpPr/>
          <p:nvPr/>
        </p:nvSpPr>
        <p:spPr>
          <a:xfrm>
            <a:off x="2854925" y="4731800"/>
            <a:ext cx="3434100" cy="203400"/>
          </a:xfrm>
          <a:prstGeom prst="trapezoid">
            <a:avLst>
              <a:gd fmla="val 25000" name="adj"/>
            </a:avLst>
          </a:prstGeom>
          <a:solidFill>
            <a:srgbClr val="F1C23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Amatic SC"/>
                <a:ea typeface="Amatic SC"/>
                <a:cs typeface="Amatic SC"/>
                <a:sym typeface="Amatic SC"/>
              </a:rPr>
              <a:t>Ramen            Sushi              Curry</a:t>
            </a:r>
            <a:endParaRPr b="1" sz="1700">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329000" y="1937275"/>
            <a:ext cx="4045200" cy="91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Ramen is the most popular item, ordered 8 times. Curry comes in second, while sushi is the least ordered. 🍜🍛🍣</a:t>
            </a:r>
            <a:endParaRPr sz="1300"/>
          </a:p>
        </p:txBody>
      </p:sp>
      <p:sp>
        <p:nvSpPr>
          <p:cNvPr id="291" name="Google Shape;291;p43"/>
          <p:cNvSpPr txBox="1"/>
          <p:nvPr>
            <p:ph idx="1" type="subTitle"/>
          </p:nvPr>
        </p:nvSpPr>
        <p:spPr>
          <a:xfrm>
            <a:off x="329000" y="1233175"/>
            <a:ext cx="4045200" cy="6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a:t>
            </a:r>
            <a:endParaRPr/>
          </a:p>
        </p:txBody>
      </p:sp>
      <p:pic>
        <p:nvPicPr>
          <p:cNvPr id="292" name="Google Shape;292;p43"/>
          <p:cNvPicPr preferRelativeResize="0"/>
          <p:nvPr/>
        </p:nvPicPr>
        <p:blipFill>
          <a:blip r:embed="rId3">
            <a:alphaModFix/>
          </a:blip>
          <a:stretch>
            <a:fillRect/>
          </a:stretch>
        </p:blipFill>
        <p:spPr>
          <a:xfrm>
            <a:off x="5060000" y="1233175"/>
            <a:ext cx="3027149" cy="3732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347200" y="2577925"/>
            <a:ext cx="4045200" cy="105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Customer A loves ramen the most, Customer B prefers curry, and Customer C has only ordered ramen once. 🍜🍛</a:t>
            </a:r>
            <a:endParaRPr sz="1300"/>
          </a:p>
          <a:p>
            <a:pPr indent="0" lvl="0" marL="0" rtl="0" algn="ctr">
              <a:spcBef>
                <a:spcPts val="0"/>
              </a:spcBef>
              <a:spcAft>
                <a:spcPts val="0"/>
              </a:spcAft>
              <a:buClr>
                <a:schemeClr val="dk1"/>
              </a:buClr>
              <a:buSzPts val="1100"/>
              <a:buFont typeface="Arial"/>
              <a:buNone/>
            </a:pPr>
            <a:r>
              <a:t/>
            </a:r>
            <a:endParaRPr sz="1300"/>
          </a:p>
          <a:p>
            <a:pPr indent="0" lvl="0" marL="0" rtl="0" algn="ctr">
              <a:spcBef>
                <a:spcPts val="0"/>
              </a:spcBef>
              <a:spcAft>
                <a:spcPts val="0"/>
              </a:spcAft>
              <a:buNone/>
            </a:pPr>
            <a:r>
              <a:t/>
            </a:r>
            <a:endParaRPr sz="1300"/>
          </a:p>
        </p:txBody>
      </p:sp>
      <p:sp>
        <p:nvSpPr>
          <p:cNvPr id="298" name="Google Shape;298;p44"/>
          <p:cNvSpPr txBox="1"/>
          <p:nvPr>
            <p:ph idx="1" type="subTitle"/>
          </p:nvPr>
        </p:nvSpPr>
        <p:spPr>
          <a:xfrm>
            <a:off x="265500" y="1677900"/>
            <a:ext cx="40452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5</a:t>
            </a:r>
            <a:endParaRPr/>
          </a:p>
        </p:txBody>
      </p:sp>
      <p:pic>
        <p:nvPicPr>
          <p:cNvPr id="299" name="Google Shape;299;p44"/>
          <p:cNvPicPr preferRelativeResize="0"/>
          <p:nvPr/>
        </p:nvPicPr>
        <p:blipFill>
          <a:blip r:embed="rId3">
            <a:alphaModFix/>
          </a:blip>
          <a:stretch>
            <a:fillRect/>
          </a:stretch>
        </p:blipFill>
        <p:spPr>
          <a:xfrm>
            <a:off x="4856800" y="1322527"/>
            <a:ext cx="3408451" cy="3560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265500" y="1848400"/>
            <a:ext cx="4045200" cy="127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Since becoming a member, Customer A has ordered curry, and Customer B has ordered sushi. 🍛🍣</a:t>
            </a:r>
            <a:endParaRPr sz="1300"/>
          </a:p>
          <a:p>
            <a:pPr indent="0" lvl="0" marL="0" rtl="0" algn="ctr">
              <a:spcBef>
                <a:spcPts val="0"/>
              </a:spcBef>
              <a:spcAft>
                <a:spcPts val="0"/>
              </a:spcAft>
              <a:buClr>
                <a:schemeClr val="dk1"/>
              </a:buClr>
              <a:buSzPts val="1100"/>
              <a:buFont typeface="Arial"/>
              <a:buNone/>
            </a:pPr>
            <a:r>
              <a:t/>
            </a:r>
            <a:endParaRPr sz="1300"/>
          </a:p>
          <a:p>
            <a:pPr indent="0" lvl="0" marL="0" rtl="0" algn="ctr">
              <a:spcBef>
                <a:spcPts val="0"/>
              </a:spcBef>
              <a:spcAft>
                <a:spcPts val="0"/>
              </a:spcAft>
              <a:buNone/>
            </a:pPr>
            <a:r>
              <a:t/>
            </a:r>
            <a:endParaRPr sz="1300"/>
          </a:p>
        </p:txBody>
      </p:sp>
      <p:sp>
        <p:nvSpPr>
          <p:cNvPr id="305" name="Google Shape;305;p45"/>
          <p:cNvSpPr txBox="1"/>
          <p:nvPr>
            <p:ph idx="1" type="subTitle"/>
          </p:nvPr>
        </p:nvSpPr>
        <p:spPr>
          <a:xfrm>
            <a:off x="265500" y="1075875"/>
            <a:ext cx="4045200" cy="67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a:t>
            </a:r>
            <a:endParaRPr/>
          </a:p>
        </p:txBody>
      </p:sp>
      <p:pic>
        <p:nvPicPr>
          <p:cNvPr id="306" name="Google Shape;306;p45"/>
          <p:cNvPicPr preferRelativeResize="0"/>
          <p:nvPr/>
        </p:nvPicPr>
        <p:blipFill>
          <a:blip r:embed="rId3">
            <a:alphaModFix/>
          </a:blip>
          <a:stretch>
            <a:fillRect/>
          </a:stretch>
        </p:blipFill>
        <p:spPr>
          <a:xfrm>
            <a:off x="5466400" y="611325"/>
            <a:ext cx="2287325" cy="3579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6"/>
          <p:cNvSpPr txBox="1"/>
          <p:nvPr>
            <p:ph type="title"/>
          </p:nvPr>
        </p:nvSpPr>
        <p:spPr>
          <a:xfrm>
            <a:off x="265500" y="2305600"/>
            <a:ext cx="4045200" cy="109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Before becoming members, Customer A's last purchase was sushi &amp; curry , while Customer B's last purchase was sushi. 🍣🍛</a:t>
            </a:r>
            <a:endParaRPr sz="1300"/>
          </a:p>
        </p:txBody>
      </p:sp>
      <p:sp>
        <p:nvSpPr>
          <p:cNvPr id="312" name="Google Shape;312;p46"/>
          <p:cNvSpPr txBox="1"/>
          <p:nvPr>
            <p:ph idx="1" type="subTitle"/>
          </p:nvPr>
        </p:nvSpPr>
        <p:spPr>
          <a:xfrm>
            <a:off x="182100" y="1850500"/>
            <a:ext cx="4045200" cy="60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a:t>
            </a:r>
            <a:endParaRPr/>
          </a:p>
          <a:p>
            <a:pPr indent="0" lvl="0" marL="0" rtl="0" algn="ctr">
              <a:spcBef>
                <a:spcPts val="0"/>
              </a:spcBef>
              <a:spcAft>
                <a:spcPts val="0"/>
              </a:spcAft>
              <a:buNone/>
            </a:pPr>
            <a:r>
              <a:t/>
            </a:r>
            <a:endParaRPr/>
          </a:p>
        </p:txBody>
      </p:sp>
      <p:pic>
        <p:nvPicPr>
          <p:cNvPr id="313" name="Google Shape;313;p46"/>
          <p:cNvPicPr preferRelativeResize="0"/>
          <p:nvPr/>
        </p:nvPicPr>
        <p:blipFill>
          <a:blip r:embed="rId3">
            <a:alphaModFix/>
          </a:blip>
          <a:stretch>
            <a:fillRect/>
          </a:stretch>
        </p:blipFill>
        <p:spPr>
          <a:xfrm>
            <a:off x="5453700" y="496575"/>
            <a:ext cx="2253555" cy="375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idx="1" type="body"/>
          </p:nvPr>
        </p:nvSpPr>
        <p:spPr>
          <a:xfrm>
            <a:off x="464100" y="1686450"/>
            <a:ext cx="4200000" cy="177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Before becoming a member, Customer B spent the most, with a total of $40. In comparison, Customer A spent $35 and Customer C spent $36. 💸</a:t>
            </a:r>
            <a:endParaRPr sz="13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319" name="Google Shape;319;p47"/>
          <p:cNvPicPr preferRelativeResize="0"/>
          <p:nvPr/>
        </p:nvPicPr>
        <p:blipFill>
          <a:blip r:embed="rId3">
            <a:alphaModFix/>
          </a:blip>
          <a:stretch>
            <a:fillRect/>
          </a:stretch>
        </p:blipFill>
        <p:spPr>
          <a:xfrm>
            <a:off x="4942550" y="2034450"/>
            <a:ext cx="3783150" cy="1074588"/>
          </a:xfrm>
          <a:prstGeom prst="rect">
            <a:avLst/>
          </a:prstGeom>
          <a:noFill/>
          <a:ln>
            <a:noFill/>
          </a:ln>
        </p:spPr>
      </p:pic>
      <p:sp>
        <p:nvSpPr>
          <p:cNvPr id="320" name="Google Shape;320;p47"/>
          <p:cNvSpPr txBox="1"/>
          <p:nvPr>
            <p:ph idx="1" type="body"/>
          </p:nvPr>
        </p:nvSpPr>
        <p:spPr>
          <a:xfrm>
            <a:off x="182100" y="182100"/>
            <a:ext cx="7781400" cy="85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8  What is the total items and amount spent for each member before they become a member?</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ph idx="1" type="body"/>
          </p:nvPr>
        </p:nvSpPr>
        <p:spPr>
          <a:xfrm>
            <a:off x="182100" y="2269200"/>
            <a:ext cx="4914000" cy="17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Customer A has earned a total of 1060 points, indicating they made the highest number of purchases. Customer B follows with 940 points, and Customer C has 360 points, showing they made the least purchases. 🏆📈</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sz="1300"/>
          </a:p>
        </p:txBody>
      </p:sp>
      <p:pic>
        <p:nvPicPr>
          <p:cNvPr id="326" name="Google Shape;326;p48"/>
          <p:cNvPicPr preferRelativeResize="0"/>
          <p:nvPr/>
        </p:nvPicPr>
        <p:blipFill>
          <a:blip r:embed="rId3">
            <a:alphaModFix/>
          </a:blip>
          <a:stretch>
            <a:fillRect/>
          </a:stretch>
        </p:blipFill>
        <p:spPr>
          <a:xfrm>
            <a:off x="5591300" y="2210325"/>
            <a:ext cx="2760817" cy="1235100"/>
          </a:xfrm>
          <a:prstGeom prst="rect">
            <a:avLst/>
          </a:prstGeom>
          <a:noFill/>
          <a:ln>
            <a:noFill/>
          </a:ln>
        </p:spPr>
      </p:pic>
      <p:sp>
        <p:nvSpPr>
          <p:cNvPr id="327" name="Google Shape;327;p48"/>
          <p:cNvSpPr txBox="1"/>
          <p:nvPr>
            <p:ph idx="1" type="body"/>
          </p:nvPr>
        </p:nvSpPr>
        <p:spPr>
          <a:xfrm>
            <a:off x="311700" y="3316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  If each $1 spent equates to 10 points and sushi has x2 points multiplier - how many points would each customer have?</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9"/>
          <p:cNvSpPr txBox="1"/>
          <p:nvPr>
            <p:ph idx="1" type="body"/>
          </p:nvPr>
        </p:nvSpPr>
        <p:spPr>
          <a:xfrm>
            <a:off x="311700" y="2193925"/>
            <a:ext cx="4822500" cy="160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Since becoming members, Customer A still leads with 1570 points. Customer B remains at 940 points, and Customer C stays at 360 points. 🏆📊</a:t>
            </a:r>
            <a:endParaRPr sz="1300"/>
          </a:p>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None/>
            </a:pPr>
            <a:r>
              <a:t/>
            </a:r>
            <a:endParaRPr sz="1300"/>
          </a:p>
        </p:txBody>
      </p:sp>
      <p:pic>
        <p:nvPicPr>
          <p:cNvPr id="333" name="Google Shape;333;p49"/>
          <p:cNvPicPr preferRelativeResize="0"/>
          <p:nvPr/>
        </p:nvPicPr>
        <p:blipFill>
          <a:blip r:embed="rId3">
            <a:alphaModFix/>
          </a:blip>
          <a:stretch>
            <a:fillRect/>
          </a:stretch>
        </p:blipFill>
        <p:spPr>
          <a:xfrm>
            <a:off x="5561200" y="2033725"/>
            <a:ext cx="2594750" cy="1201600"/>
          </a:xfrm>
          <a:prstGeom prst="rect">
            <a:avLst/>
          </a:prstGeom>
          <a:noFill/>
          <a:ln>
            <a:noFill/>
          </a:ln>
        </p:spPr>
      </p:pic>
      <p:sp>
        <p:nvSpPr>
          <p:cNvPr id="334" name="Google Shape;334;p49"/>
          <p:cNvSpPr txBox="1"/>
          <p:nvPr>
            <p:ph idx="1" type="body"/>
          </p:nvPr>
        </p:nvSpPr>
        <p:spPr>
          <a:xfrm>
            <a:off x="311700" y="318975"/>
            <a:ext cx="8162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 In the first week after a customer joins the program (including their join date) they earn 2x points on all items, not just sushi — how many points do customer A and B have at the end of January?</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622750" y="182100"/>
            <a:ext cx="6721200" cy="3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Summary of Insights</a:t>
            </a:r>
            <a:endParaRPr sz="1500"/>
          </a:p>
        </p:txBody>
      </p:sp>
      <p:sp>
        <p:nvSpPr>
          <p:cNvPr id="340" name="Google Shape;340;p50"/>
          <p:cNvSpPr txBox="1"/>
          <p:nvPr/>
        </p:nvSpPr>
        <p:spPr>
          <a:xfrm>
            <a:off x="774750" y="603800"/>
            <a:ext cx="7594500" cy="4262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Top Spender:</a:t>
            </a:r>
            <a:r>
              <a:rPr lang="en" sz="1200">
                <a:solidFill>
                  <a:schemeClr val="dk1"/>
                </a:solidFill>
              </a:rPr>
              <a:t> Customer A has spent the most, with a maximum expenditure of $86.</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Visits:</a:t>
            </a:r>
            <a:r>
              <a:rPr lang="en" sz="1200">
                <a:solidFill>
                  <a:schemeClr val="dk1"/>
                </a:solidFill>
              </a:rPr>
              <a:t> Customer A visited the most, with 7 visits, followed by Customer B. Customer C visited the least.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First Purchases:</a:t>
            </a:r>
            <a:r>
              <a:rPr lang="en" sz="1200">
                <a:solidFill>
                  <a:schemeClr val="dk1"/>
                </a:solidFill>
              </a:rPr>
              <a:t> Customer A first bought curry and sushi, Customer B only bought curry, and Customer C bought ramen. Interestingly, Customer C spent the most on just one dish.</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Popular Items:</a:t>
            </a:r>
            <a:r>
              <a:rPr lang="en" sz="1200">
                <a:solidFill>
                  <a:schemeClr val="dk1"/>
                </a:solidFill>
              </a:rPr>
              <a:t> Ramen is the most purchased item, ordered 8 times. Curry is the second most popular, and sushi is the least ordered.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Customer Preferences:</a:t>
            </a:r>
            <a:r>
              <a:rPr lang="en" sz="1200">
                <a:solidFill>
                  <a:schemeClr val="dk1"/>
                </a:solidFill>
              </a:rPr>
              <a:t> Customer A loves ramen the most, Customer B prefers curry, and Customer C has only ordered ramen once.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Membership Impact:</a:t>
            </a:r>
            <a:r>
              <a:rPr lang="en" sz="1200">
                <a:solidFill>
                  <a:schemeClr val="dk1"/>
                </a:solidFill>
              </a:rPr>
              <a:t> After becoming a member, Customer A has ordered curry, and Customer B has ordered sushi. Customer A still has the highest points (1570), followed by Customer B (940) and Customer C (360).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Spending Before Membership:</a:t>
            </a:r>
            <a:r>
              <a:rPr lang="en" sz="1200">
                <a:solidFill>
                  <a:schemeClr val="dk1"/>
                </a:solidFill>
              </a:rPr>
              <a:t> Before becoming a member, Customer B spent the most ($40), followed by Customer C ($36) and Customer A ($35).</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Points Earned:</a:t>
            </a:r>
            <a:r>
              <a:rPr lang="en" sz="1200">
                <a:solidFill>
                  <a:schemeClr val="dk1"/>
                </a:solidFill>
              </a:rPr>
              <a:t> Customer A has earned 1060 points, showing the highest number of purchases, while Customer B has 940 points, and Customer C has 360 points.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Customer A's significant impact on your business, with the highest expenditure, visits, and points. </a:t>
            </a:r>
            <a:r>
              <a:rPr b="1" lang="en" sz="1200">
                <a:solidFill>
                  <a:schemeClr val="dk1"/>
                </a:solidFill>
              </a:rPr>
              <a:t>Ramen </a:t>
            </a:r>
            <a:r>
              <a:rPr lang="en" sz="1200">
                <a:solidFill>
                  <a:schemeClr val="dk1"/>
                </a:solidFill>
              </a:rPr>
              <a:t>is the most popular menu item, and the introduction of memberships has influenced customer purchasing behavior.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1200"/>
              </a:spcBef>
              <a:spcAft>
                <a:spcPts val="0"/>
              </a:spcAft>
              <a:buNone/>
            </a:pPr>
            <a:r>
              <a:t/>
            </a:r>
            <a:endParaRPr sz="1000">
              <a:solidFill>
                <a:schemeClr val="dk1"/>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622750" y="639300"/>
            <a:ext cx="6721200" cy="3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Recommendation</a:t>
            </a:r>
            <a:endParaRPr sz="1500"/>
          </a:p>
        </p:txBody>
      </p:sp>
      <p:sp>
        <p:nvSpPr>
          <p:cNvPr id="346" name="Google Shape;346;p51"/>
          <p:cNvSpPr txBox="1"/>
          <p:nvPr/>
        </p:nvSpPr>
        <p:spPr>
          <a:xfrm>
            <a:off x="622750" y="1264200"/>
            <a:ext cx="7594500" cy="3436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Enhance Loyalty Programs: </a:t>
            </a:r>
            <a:r>
              <a:rPr lang="en" sz="1200">
                <a:solidFill>
                  <a:schemeClr val="dk1"/>
                </a:solidFill>
              </a:rPr>
              <a:t>Offer exclusive rewards and promotions to encourage repeat visits.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Promote Popular Items:</a:t>
            </a:r>
            <a:r>
              <a:rPr lang="en" sz="1200">
                <a:solidFill>
                  <a:schemeClr val="dk1"/>
                </a:solidFill>
              </a:rPr>
              <a:t>Highlight and promote top-selling dishes like ramen.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Diversify Menu:</a:t>
            </a:r>
            <a:r>
              <a:rPr lang="en" sz="1200">
                <a:solidFill>
                  <a:schemeClr val="dk1"/>
                </a:solidFill>
              </a:rPr>
              <a:t> Introduce new sushi varieties or offer promotional deals to boost sales.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Personalized Marketing:</a:t>
            </a:r>
            <a:r>
              <a:rPr lang="en" sz="1200">
                <a:solidFill>
                  <a:schemeClr val="dk1"/>
                </a:solidFill>
              </a:rPr>
              <a:t> Target marketing efforts based on customer preferences.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Improve Membership Benefits:</a:t>
            </a:r>
            <a:r>
              <a:rPr lang="en" sz="1200">
                <a:solidFill>
                  <a:schemeClr val="dk1"/>
                </a:solidFill>
              </a:rPr>
              <a:t> Offer exclusive perks to make memberships more appealing.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Engage Customers</a:t>
            </a:r>
            <a:r>
              <a:rPr lang="en" sz="1200">
                <a:solidFill>
                  <a:schemeClr val="dk1"/>
                </a:solidFill>
              </a:rPr>
              <a:t>: Organize events and activities to build community.</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Gather Feedback:</a:t>
            </a:r>
            <a:r>
              <a:rPr lang="en" sz="1200">
                <a:solidFill>
                  <a:schemeClr val="dk1"/>
                </a:solidFill>
              </a:rPr>
              <a:t> Continuously seek customer feedback to improve service.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Strengthen Online Presence:</a:t>
            </a:r>
            <a:r>
              <a:rPr lang="en" sz="1200">
                <a:solidFill>
                  <a:schemeClr val="dk1"/>
                </a:solidFill>
              </a:rPr>
              <a:t> Use social media and online reviews to attract new customers.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Optimize Pricing:</a:t>
            </a:r>
            <a:r>
              <a:rPr lang="en" sz="1200">
                <a:solidFill>
                  <a:schemeClr val="dk1"/>
                </a:solidFill>
              </a:rPr>
              <a:t> Offer combo meals or value deals to attract budget-conscious customers.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Expand Reach:</a:t>
            </a:r>
            <a:r>
              <a:rPr lang="en" sz="1200">
                <a:solidFill>
                  <a:schemeClr val="dk1"/>
                </a:solidFill>
              </a:rPr>
              <a:t> Explore delivery services or new branch locations to increase visibility.</a:t>
            </a:r>
            <a:endParaRPr sz="12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946800" y="404950"/>
            <a:ext cx="2752200" cy="4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 </a:t>
            </a:r>
            <a:r>
              <a:rPr lang="en" sz="2500"/>
              <a:t>INTRODUCTION</a:t>
            </a:r>
            <a:endParaRPr sz="2500"/>
          </a:p>
        </p:txBody>
      </p:sp>
      <p:sp>
        <p:nvSpPr>
          <p:cNvPr id="209" name="Google Shape;209;p35"/>
          <p:cNvSpPr txBox="1"/>
          <p:nvPr/>
        </p:nvSpPr>
        <p:spPr>
          <a:xfrm>
            <a:off x="4848800" y="404950"/>
            <a:ext cx="4096500" cy="42918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just">
              <a:lnSpc>
                <a:spcPct val="115000"/>
              </a:lnSpc>
              <a:spcBef>
                <a:spcPts val="1200"/>
              </a:spcBef>
              <a:spcAft>
                <a:spcPts val="0"/>
              </a:spcAft>
              <a:buClr>
                <a:schemeClr val="dk1"/>
              </a:buClr>
              <a:buSzPts val="275"/>
              <a:buFont typeface="Arial"/>
              <a:buNone/>
            </a:pPr>
            <a:r>
              <a:rPr i="1" lang="en" sz="6239">
                <a:solidFill>
                  <a:schemeClr val="dk1"/>
                </a:solidFill>
              </a:rPr>
              <a:t>T</a:t>
            </a:r>
            <a:r>
              <a:rPr i="1" lang="en" sz="4239">
                <a:solidFill>
                  <a:schemeClr val="dk1"/>
                </a:solidFill>
              </a:rPr>
              <a:t>his case study is to analyze the performance of Mr. Xi restaurant and its Loyalty Program for regular customers. I have set up a MySQL Workbench database schema and tables using the provided sample data. After that, I have delved into the data to assess overall restaurant performance and found ways to enhance the Loyalty Program. I have used insights from my analysis to prepare a comprehensive report. This work has helped improve business operations and enhanced customer experience. You can access my GitHub repo for this case study by clicking here:</a:t>
            </a:r>
            <a:r>
              <a:rPr i="1" lang="en" sz="4239" u="sng">
                <a:solidFill>
                  <a:schemeClr val="hlink"/>
                </a:solidFill>
                <a:hlinkClick r:id="rId3"/>
              </a:rPr>
              <a:t>https://lnkd.in/gNWi754m</a:t>
            </a:r>
            <a:endParaRPr i="1" sz="4239" u="sng">
              <a:solidFill>
                <a:schemeClr val="hlink"/>
              </a:solidFill>
            </a:endParaRPr>
          </a:p>
          <a:p>
            <a:pPr indent="0" lvl="0" marL="0" rtl="0" algn="just">
              <a:lnSpc>
                <a:spcPct val="115000"/>
              </a:lnSpc>
              <a:spcBef>
                <a:spcPts val="1200"/>
              </a:spcBef>
              <a:spcAft>
                <a:spcPts val="0"/>
              </a:spcAft>
              <a:buClr>
                <a:schemeClr val="dk1"/>
              </a:buClr>
              <a:buSzPct val="25945"/>
              <a:buFont typeface="Arial"/>
              <a:buNone/>
            </a:pPr>
            <a:r>
              <a:t/>
            </a:r>
            <a:endParaRPr b="1" sz="4239">
              <a:solidFill>
                <a:schemeClr val="dk1"/>
              </a:solidFill>
            </a:endParaRPr>
          </a:p>
          <a:p>
            <a:pPr indent="0" lvl="0" marL="0" rtl="0" algn="just">
              <a:lnSpc>
                <a:spcPct val="115000"/>
              </a:lnSpc>
              <a:spcBef>
                <a:spcPts val="1200"/>
              </a:spcBef>
              <a:spcAft>
                <a:spcPts val="0"/>
              </a:spcAft>
              <a:buSzPts val="275"/>
              <a:buNone/>
            </a:pPr>
            <a:r>
              <a:rPr lang="en" sz="5839">
                <a:solidFill>
                  <a:schemeClr val="dk1"/>
                </a:solidFill>
              </a:rPr>
              <a:t>M</a:t>
            </a:r>
            <a:r>
              <a:rPr lang="en" sz="4239">
                <a:solidFill>
                  <a:schemeClr val="dk1"/>
                </a:solidFill>
              </a:rPr>
              <a:t>r. Xi is a restaurant owner who has been in a business for 15 years. He has been running the business conventionally and introducing various marketing ideas as he went along — latest is the loyalty program for regular customers. He has, therefore, wants to understand the performance of the restaurant and the loyalty program that Mr. Xi has introduce in his restaurant.The idea is to help Mr. </a:t>
            </a:r>
            <a:endParaRPr sz="4239">
              <a:solidFill>
                <a:schemeClr val="dk1"/>
              </a:solidFill>
            </a:endParaRPr>
          </a:p>
          <a:p>
            <a:pPr indent="0" lvl="0" marL="0" rtl="0" algn="just">
              <a:lnSpc>
                <a:spcPct val="115000"/>
              </a:lnSpc>
              <a:spcBef>
                <a:spcPts val="1200"/>
              </a:spcBef>
              <a:spcAft>
                <a:spcPts val="0"/>
              </a:spcAft>
              <a:buClr>
                <a:schemeClr val="dk1"/>
              </a:buClr>
              <a:buSzPts val="275"/>
              <a:buFont typeface="Arial"/>
              <a:buNone/>
            </a:pPr>
            <a:r>
              <a:rPr lang="en" sz="5839">
                <a:solidFill>
                  <a:schemeClr val="dk1"/>
                </a:solidFill>
              </a:rPr>
              <a:t>X</a:t>
            </a:r>
            <a:r>
              <a:rPr lang="en" sz="4239">
                <a:solidFill>
                  <a:schemeClr val="dk1"/>
                </a:solidFill>
              </a:rPr>
              <a:t>i grows his business by delivering a better and more personalized experience for his loyal customers.Furthermore, in the interest of privacy. Mr. Xi has provided only the sample data.</a:t>
            </a:r>
            <a:endParaRPr sz="4239">
              <a:solidFill>
                <a:schemeClr val="dk1"/>
              </a:solidFill>
            </a:endParaRPr>
          </a:p>
          <a:p>
            <a:pPr indent="0" lvl="0" marL="0" rtl="0" algn="l">
              <a:lnSpc>
                <a:spcPct val="80000"/>
              </a:lnSpc>
              <a:spcBef>
                <a:spcPts val="1200"/>
              </a:spcBef>
              <a:spcAft>
                <a:spcPts val="0"/>
              </a:spcAft>
              <a:buSzPct val="27500"/>
              <a:buNone/>
            </a:pPr>
            <a:r>
              <a:t/>
            </a:r>
            <a:endParaRPr sz="1000">
              <a:latin typeface="Poppins"/>
              <a:ea typeface="Poppins"/>
              <a:cs typeface="Poppins"/>
              <a:sym typeface="Poppins"/>
            </a:endParaRPr>
          </a:p>
        </p:txBody>
      </p:sp>
      <p:pic>
        <p:nvPicPr>
          <p:cNvPr descr="create a logo image asian restaurant" id="210" name="Google Shape;210;p35"/>
          <p:cNvPicPr preferRelativeResize="0"/>
          <p:nvPr/>
        </p:nvPicPr>
        <p:blipFill rotWithShape="1">
          <a:blip r:embed="rId4">
            <a:alphaModFix/>
          </a:blip>
          <a:srcRect b="49" l="0" r="0" t="49"/>
          <a:stretch/>
        </p:blipFill>
        <p:spPr>
          <a:xfrm>
            <a:off x="261000" y="2098388"/>
            <a:ext cx="4063100" cy="2211913"/>
          </a:xfrm>
          <a:prstGeom prst="rect">
            <a:avLst/>
          </a:prstGeom>
          <a:noFill/>
          <a:ln>
            <a:noFill/>
          </a:ln>
        </p:spPr>
      </p:pic>
      <p:pic>
        <p:nvPicPr>
          <p:cNvPr descr="create a logo of black hosrizantal chopsticks without any background" id="211" name="Google Shape;211;p35"/>
          <p:cNvPicPr preferRelativeResize="0"/>
          <p:nvPr/>
        </p:nvPicPr>
        <p:blipFill rotWithShape="1">
          <a:blip r:embed="rId5">
            <a:alphaModFix/>
          </a:blip>
          <a:srcRect b="0" l="13730" r="-13730" t="0"/>
          <a:stretch/>
        </p:blipFill>
        <p:spPr>
          <a:xfrm>
            <a:off x="7400275" y="3939150"/>
            <a:ext cx="2311725" cy="139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265500" y="623575"/>
            <a:ext cx="40452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Problem Statement</a:t>
            </a:r>
            <a:endParaRPr sz="2500"/>
          </a:p>
        </p:txBody>
      </p:sp>
      <p:sp>
        <p:nvSpPr>
          <p:cNvPr id="217" name="Google Shape;217;p36"/>
          <p:cNvSpPr txBox="1"/>
          <p:nvPr>
            <p:ph idx="1" type="subTitle"/>
          </p:nvPr>
        </p:nvSpPr>
        <p:spPr>
          <a:xfrm>
            <a:off x="265500" y="1507675"/>
            <a:ext cx="40452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1300"/>
              <a:t>A</a:t>
            </a:r>
            <a:r>
              <a:rPr b="0" lang="en" sz="1300"/>
              <a:t>nalyze </a:t>
            </a:r>
            <a:r>
              <a:rPr lang="en" sz="1300"/>
              <a:t>customer behavior</a:t>
            </a:r>
            <a:r>
              <a:rPr b="0" lang="en" sz="1300"/>
              <a:t> and the </a:t>
            </a:r>
            <a:r>
              <a:rPr lang="en" sz="1300"/>
              <a:t>loyalty program performance</a:t>
            </a:r>
            <a:r>
              <a:rPr b="0" lang="en" sz="1300"/>
              <a:t> for a restaurant.</a:t>
            </a:r>
            <a:endParaRPr b="0" sz="1300"/>
          </a:p>
          <a:p>
            <a:pPr indent="0" lvl="0" marL="0" rtl="0" algn="ctr">
              <a:spcBef>
                <a:spcPts val="0"/>
              </a:spcBef>
              <a:spcAft>
                <a:spcPts val="0"/>
              </a:spcAft>
              <a:buNone/>
            </a:pPr>
            <a:r>
              <a:t/>
            </a:r>
            <a:endParaRPr b="0" sz="1300"/>
          </a:p>
        </p:txBody>
      </p:sp>
      <p:sp>
        <p:nvSpPr>
          <p:cNvPr id="218" name="Google Shape;218;p36"/>
          <p:cNvSpPr txBox="1"/>
          <p:nvPr>
            <p:ph idx="2" type="body"/>
          </p:nvPr>
        </p:nvSpPr>
        <p:spPr>
          <a:xfrm>
            <a:off x="4939500" y="724075"/>
            <a:ext cx="34332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i="1" lang="en" sz="1500"/>
              <a:t>T</a:t>
            </a:r>
            <a:r>
              <a:rPr b="0" i="1" lang="en"/>
              <a:t>he analysis will involve querying a database to calculate the points each customer has earned based on their spending habits and specific multipliers. This will help us understand how the loyalty program influences </a:t>
            </a:r>
            <a:r>
              <a:rPr b="0" i="1" lang="en"/>
              <a:t>consumer</a:t>
            </a:r>
            <a:r>
              <a:rPr b="0" i="1" lang="en"/>
              <a:t> spending and which products are most popular among different customer segments.</a:t>
            </a:r>
            <a:endParaRPr b="0" i="1"/>
          </a:p>
          <a:p>
            <a:pPr indent="0" lvl="0" marL="0" rtl="0" algn="l">
              <a:spcBef>
                <a:spcPts val="0"/>
              </a:spcBef>
              <a:spcAft>
                <a:spcPts val="0"/>
              </a:spcAft>
              <a:buNone/>
            </a:pPr>
            <a:r>
              <a:t/>
            </a:r>
            <a:endParaRPr b="0" i="1"/>
          </a:p>
          <a:p>
            <a:pPr indent="0" lvl="0" marL="0" rtl="0" algn="l">
              <a:spcBef>
                <a:spcPts val="0"/>
              </a:spcBef>
              <a:spcAft>
                <a:spcPts val="0"/>
              </a:spcAft>
              <a:buNone/>
            </a:pPr>
            <a:r>
              <a:rPr b="0" i="1" lang="en" sz="1500"/>
              <a:t>A</a:t>
            </a:r>
            <a:r>
              <a:rPr b="0" i="1" lang="en"/>
              <a:t>dditionally, we will identify the total points earned by specific customers (A and B) within a particular </a:t>
            </a:r>
            <a:r>
              <a:rPr b="0" i="1" lang="en"/>
              <a:t>time frame</a:t>
            </a:r>
            <a:r>
              <a:rPr b="0" i="1" lang="en"/>
              <a:t>, considering all applicable multipliers and conditions.</a:t>
            </a:r>
            <a:endParaRPr b="0" i="1"/>
          </a:p>
        </p:txBody>
      </p:sp>
      <p:sp>
        <p:nvSpPr>
          <p:cNvPr id="219" name="Google Shape;219;p36"/>
          <p:cNvSpPr txBox="1"/>
          <p:nvPr>
            <p:ph type="title"/>
          </p:nvPr>
        </p:nvSpPr>
        <p:spPr>
          <a:xfrm>
            <a:off x="417900" y="2742775"/>
            <a:ext cx="40452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Mission</a:t>
            </a:r>
            <a:endParaRPr sz="2500"/>
          </a:p>
        </p:txBody>
      </p:sp>
      <p:sp>
        <p:nvSpPr>
          <p:cNvPr id="220" name="Google Shape;220;p36"/>
          <p:cNvSpPr txBox="1"/>
          <p:nvPr>
            <p:ph idx="1" type="subTitle"/>
          </p:nvPr>
        </p:nvSpPr>
        <p:spPr>
          <a:xfrm>
            <a:off x="265500" y="3433375"/>
            <a:ext cx="40452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Provide valuable insights</a:t>
            </a:r>
            <a:r>
              <a:rPr b="0" lang="en" sz="1300"/>
              <a:t> into customer engagement and </a:t>
            </a:r>
            <a:r>
              <a:rPr lang="en" sz="1300"/>
              <a:t>help the restaurant</a:t>
            </a:r>
            <a:r>
              <a:rPr b="0" lang="en" sz="1300"/>
              <a:t> optimize its loyalty program for better business outcomes.</a:t>
            </a:r>
            <a:endParaRPr b="0" sz="1300"/>
          </a:p>
        </p:txBody>
      </p:sp>
      <p:pic>
        <p:nvPicPr>
          <p:cNvPr descr="create a logo of black hosrizantal chopsticks without any background" id="221" name="Google Shape;221;p36"/>
          <p:cNvPicPr preferRelativeResize="0"/>
          <p:nvPr/>
        </p:nvPicPr>
        <p:blipFill rotWithShape="1">
          <a:blip r:embed="rId3">
            <a:alphaModFix/>
          </a:blip>
          <a:srcRect b="0" l="13730" r="-13730" t="0"/>
          <a:stretch/>
        </p:blipFill>
        <p:spPr>
          <a:xfrm>
            <a:off x="7400275" y="3939150"/>
            <a:ext cx="2311725" cy="139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25" name="Shape 225"/>
        <p:cNvGrpSpPr/>
        <p:nvPr/>
      </p:nvGrpSpPr>
      <p:grpSpPr>
        <a:xfrm>
          <a:off x="0" y="0"/>
          <a:ext cx="0" cy="0"/>
          <a:chOff x="0" y="0"/>
          <a:chExt cx="0" cy="0"/>
        </a:xfrm>
      </p:grpSpPr>
      <p:sp>
        <p:nvSpPr>
          <p:cNvPr id="226" name="Google Shape;226;p37"/>
          <p:cNvSpPr txBox="1"/>
          <p:nvPr>
            <p:ph type="title"/>
          </p:nvPr>
        </p:nvSpPr>
        <p:spPr>
          <a:xfrm>
            <a:off x="623550" y="807750"/>
            <a:ext cx="4275600" cy="3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400">
                <a:solidFill>
                  <a:srgbClr val="FFFFFF"/>
                </a:solidFill>
              </a:rPr>
              <a:t>Introduction</a:t>
            </a:r>
            <a:endParaRPr b="0" sz="1400">
              <a:solidFill>
                <a:srgbClr val="FFFFFF"/>
              </a:solidFill>
            </a:endParaRPr>
          </a:p>
        </p:txBody>
      </p:sp>
      <p:sp>
        <p:nvSpPr>
          <p:cNvPr id="227" name="Google Shape;227;p37"/>
          <p:cNvSpPr/>
          <p:nvPr/>
        </p:nvSpPr>
        <p:spPr>
          <a:xfrm flipH="1" rot="10800000">
            <a:off x="355350" y="929400"/>
            <a:ext cx="268200" cy="142200"/>
          </a:xfrm>
          <a:prstGeom prst="roundRect">
            <a:avLst>
              <a:gd fmla="val 8766"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100"/>
              <a:buNone/>
            </a:pPr>
            <a:r>
              <a:t/>
            </a:r>
            <a:endParaRPr b="1" sz="1000">
              <a:solidFill>
                <a:schemeClr val="dk1"/>
              </a:solidFill>
              <a:latin typeface="Poppins SemiBold"/>
              <a:ea typeface="Poppins SemiBold"/>
              <a:cs typeface="Poppins SemiBold"/>
              <a:sym typeface="Poppins SemiBold"/>
            </a:endParaRPr>
          </a:p>
        </p:txBody>
      </p:sp>
      <p:sp>
        <p:nvSpPr>
          <p:cNvPr id="228" name="Google Shape;228;p37"/>
          <p:cNvSpPr txBox="1"/>
          <p:nvPr/>
        </p:nvSpPr>
        <p:spPr>
          <a:xfrm>
            <a:off x="182100" y="326075"/>
            <a:ext cx="4275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E599"/>
                </a:solidFill>
                <a:latin typeface="Poppins"/>
                <a:ea typeface="Poppins"/>
                <a:cs typeface="Poppins"/>
                <a:sym typeface="Poppins"/>
              </a:rPr>
              <a:t>Table of Contents</a:t>
            </a:r>
            <a:endParaRPr sz="2100">
              <a:solidFill>
                <a:srgbClr val="FFE599"/>
              </a:solidFill>
              <a:latin typeface="Poppins"/>
              <a:ea typeface="Poppins"/>
              <a:cs typeface="Poppins"/>
              <a:sym typeface="Poppins"/>
            </a:endParaRPr>
          </a:p>
        </p:txBody>
      </p:sp>
      <p:sp>
        <p:nvSpPr>
          <p:cNvPr id="229" name="Google Shape;229;p37"/>
          <p:cNvSpPr txBox="1"/>
          <p:nvPr/>
        </p:nvSpPr>
        <p:spPr>
          <a:xfrm>
            <a:off x="623550" y="146998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Poppins"/>
                <a:ea typeface="Poppins"/>
                <a:cs typeface="Poppins"/>
                <a:sym typeface="Poppins"/>
              </a:rPr>
              <a:t>Index</a:t>
            </a:r>
            <a:endParaRPr/>
          </a:p>
        </p:txBody>
      </p:sp>
      <p:sp>
        <p:nvSpPr>
          <p:cNvPr id="230" name="Google Shape;230;p37"/>
          <p:cNvSpPr/>
          <p:nvPr/>
        </p:nvSpPr>
        <p:spPr>
          <a:xfrm flipH="1" rot="10800000">
            <a:off x="355350" y="1274725"/>
            <a:ext cx="268200" cy="142200"/>
          </a:xfrm>
          <a:prstGeom prst="roundRect">
            <a:avLst>
              <a:gd fmla="val 8766"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100"/>
              <a:buNone/>
            </a:pPr>
            <a:r>
              <a:t/>
            </a:r>
            <a:endParaRPr b="1" sz="1000">
              <a:solidFill>
                <a:schemeClr val="dk1"/>
              </a:solidFill>
              <a:latin typeface="Poppins SemiBold"/>
              <a:ea typeface="Poppins SemiBold"/>
              <a:cs typeface="Poppins SemiBold"/>
              <a:sym typeface="Poppins SemiBold"/>
            </a:endParaRPr>
          </a:p>
        </p:txBody>
      </p:sp>
      <p:sp>
        <p:nvSpPr>
          <p:cNvPr id="231" name="Google Shape;231;p37"/>
          <p:cNvSpPr/>
          <p:nvPr/>
        </p:nvSpPr>
        <p:spPr>
          <a:xfrm flipH="1" rot="10800000">
            <a:off x="355350" y="1577913"/>
            <a:ext cx="268200" cy="142200"/>
          </a:xfrm>
          <a:prstGeom prst="roundRect">
            <a:avLst>
              <a:gd fmla="val 8766"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100"/>
              <a:buNone/>
            </a:pPr>
            <a:r>
              <a:t/>
            </a:r>
            <a:endParaRPr b="1" sz="1000">
              <a:solidFill>
                <a:schemeClr val="dk1"/>
              </a:solidFill>
              <a:latin typeface="Poppins SemiBold"/>
              <a:ea typeface="Poppins SemiBold"/>
              <a:cs typeface="Poppins SemiBold"/>
              <a:sym typeface="Poppins SemiBold"/>
            </a:endParaRPr>
          </a:p>
        </p:txBody>
      </p:sp>
      <p:sp>
        <p:nvSpPr>
          <p:cNvPr id="232" name="Google Shape;232;p37"/>
          <p:cNvSpPr/>
          <p:nvPr/>
        </p:nvSpPr>
        <p:spPr>
          <a:xfrm flipH="1" rot="10800000">
            <a:off x="355350" y="1923238"/>
            <a:ext cx="268200" cy="142200"/>
          </a:xfrm>
          <a:prstGeom prst="roundRect">
            <a:avLst>
              <a:gd fmla="val 8766"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100"/>
              <a:buNone/>
            </a:pPr>
            <a:r>
              <a:t/>
            </a:r>
            <a:endParaRPr b="1" sz="1000">
              <a:solidFill>
                <a:schemeClr val="dk1"/>
              </a:solidFill>
              <a:latin typeface="Poppins SemiBold"/>
              <a:ea typeface="Poppins SemiBold"/>
              <a:cs typeface="Poppins SemiBold"/>
              <a:sym typeface="Poppins SemiBold"/>
            </a:endParaRPr>
          </a:p>
        </p:txBody>
      </p:sp>
      <p:sp>
        <p:nvSpPr>
          <p:cNvPr id="233" name="Google Shape;233;p37"/>
          <p:cNvSpPr/>
          <p:nvPr/>
        </p:nvSpPr>
        <p:spPr>
          <a:xfrm flipH="1" rot="10800000">
            <a:off x="355350" y="2247500"/>
            <a:ext cx="268200" cy="142200"/>
          </a:xfrm>
          <a:prstGeom prst="roundRect">
            <a:avLst>
              <a:gd fmla="val 8766"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100"/>
              <a:buNone/>
            </a:pPr>
            <a:r>
              <a:t/>
            </a:r>
            <a:endParaRPr b="1" sz="1000">
              <a:solidFill>
                <a:schemeClr val="dk1"/>
              </a:solidFill>
              <a:latin typeface="Poppins SemiBold"/>
              <a:ea typeface="Poppins SemiBold"/>
              <a:cs typeface="Poppins SemiBold"/>
              <a:sym typeface="Poppins SemiBold"/>
            </a:endParaRPr>
          </a:p>
        </p:txBody>
      </p:sp>
      <p:sp>
        <p:nvSpPr>
          <p:cNvPr id="234" name="Google Shape;234;p37"/>
          <p:cNvSpPr/>
          <p:nvPr/>
        </p:nvSpPr>
        <p:spPr>
          <a:xfrm flipH="1" rot="10800000">
            <a:off x="355350" y="2571750"/>
            <a:ext cx="268200" cy="142200"/>
          </a:xfrm>
          <a:prstGeom prst="roundRect">
            <a:avLst>
              <a:gd fmla="val 8766"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100"/>
              <a:buNone/>
            </a:pPr>
            <a:r>
              <a:t/>
            </a:r>
            <a:endParaRPr b="1" sz="1000">
              <a:solidFill>
                <a:schemeClr val="dk1"/>
              </a:solidFill>
              <a:latin typeface="Poppins SemiBold"/>
              <a:ea typeface="Poppins SemiBold"/>
              <a:cs typeface="Poppins SemiBold"/>
              <a:sym typeface="Poppins SemiBold"/>
            </a:endParaRPr>
          </a:p>
        </p:txBody>
      </p:sp>
      <p:sp>
        <p:nvSpPr>
          <p:cNvPr id="235" name="Google Shape;235;p37"/>
          <p:cNvSpPr txBox="1"/>
          <p:nvPr/>
        </p:nvSpPr>
        <p:spPr>
          <a:xfrm>
            <a:off x="623550" y="114921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Poppins"/>
                <a:ea typeface="Poppins"/>
                <a:cs typeface="Poppins"/>
                <a:sym typeface="Poppins"/>
              </a:rPr>
              <a:t>Problem Statement</a:t>
            </a:r>
            <a:endParaRPr/>
          </a:p>
        </p:txBody>
      </p:sp>
      <p:sp>
        <p:nvSpPr>
          <p:cNvPr id="236" name="Google Shape;236;p37"/>
          <p:cNvSpPr txBox="1"/>
          <p:nvPr/>
        </p:nvSpPr>
        <p:spPr>
          <a:xfrm>
            <a:off x="623550" y="21413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Poppins"/>
                <a:ea typeface="Poppins"/>
                <a:cs typeface="Poppins"/>
                <a:sym typeface="Poppins"/>
              </a:rPr>
              <a:t>Summary of Insights</a:t>
            </a:r>
            <a:endParaRPr>
              <a:solidFill>
                <a:srgbClr val="FFFFFF"/>
              </a:solidFill>
              <a:latin typeface="Poppins"/>
              <a:ea typeface="Poppins"/>
              <a:cs typeface="Poppins"/>
              <a:sym typeface="Poppins"/>
            </a:endParaRPr>
          </a:p>
          <a:p>
            <a:pPr indent="0" lvl="0" marL="0" rtl="0" algn="l">
              <a:spcBef>
                <a:spcPts val="0"/>
              </a:spcBef>
              <a:spcAft>
                <a:spcPts val="0"/>
              </a:spcAft>
              <a:buNone/>
            </a:pPr>
            <a:r>
              <a:t/>
            </a:r>
            <a:endParaRPr>
              <a:solidFill>
                <a:srgbClr val="FFFFFF"/>
              </a:solidFill>
              <a:latin typeface="Poppins"/>
              <a:ea typeface="Poppins"/>
              <a:cs typeface="Poppins"/>
              <a:sym typeface="Poppins"/>
            </a:endParaRPr>
          </a:p>
        </p:txBody>
      </p:sp>
      <p:sp>
        <p:nvSpPr>
          <p:cNvPr id="237" name="Google Shape;237;p37"/>
          <p:cNvSpPr txBox="1"/>
          <p:nvPr/>
        </p:nvSpPr>
        <p:spPr>
          <a:xfrm>
            <a:off x="623550" y="24427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Poppins"/>
                <a:ea typeface="Poppins"/>
                <a:cs typeface="Poppins"/>
                <a:sym typeface="Poppins"/>
              </a:rPr>
              <a:t>Recommendation</a:t>
            </a:r>
            <a:endParaRPr/>
          </a:p>
        </p:txBody>
      </p:sp>
      <p:sp>
        <p:nvSpPr>
          <p:cNvPr id="238" name="Google Shape;238;p37"/>
          <p:cNvSpPr txBox="1"/>
          <p:nvPr/>
        </p:nvSpPr>
        <p:spPr>
          <a:xfrm>
            <a:off x="623550" y="1795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Poppins"/>
                <a:ea typeface="Poppins"/>
                <a:cs typeface="Poppins"/>
                <a:sym typeface="Poppins"/>
              </a:rPr>
              <a:t>Insights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242" name="Shape 242"/>
        <p:cNvGrpSpPr/>
        <p:nvPr/>
      </p:nvGrpSpPr>
      <p:grpSpPr>
        <a:xfrm>
          <a:off x="0" y="0"/>
          <a:ext cx="0" cy="0"/>
          <a:chOff x="0" y="0"/>
          <a:chExt cx="0" cy="0"/>
        </a:xfrm>
      </p:grpSpPr>
      <p:sp>
        <p:nvSpPr>
          <p:cNvPr id="243" name="Google Shape;243;p38"/>
          <p:cNvSpPr/>
          <p:nvPr/>
        </p:nvSpPr>
        <p:spPr>
          <a:xfrm>
            <a:off x="454754" y="1717905"/>
            <a:ext cx="2040000" cy="927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t/>
            </a:r>
            <a:endParaRPr sz="4500">
              <a:solidFill>
                <a:schemeClr val="dk1"/>
              </a:solidFill>
              <a:latin typeface="Poppins"/>
              <a:ea typeface="Poppins"/>
              <a:cs typeface="Poppins"/>
              <a:sym typeface="Poppins"/>
            </a:endParaRPr>
          </a:p>
        </p:txBody>
      </p:sp>
      <p:sp>
        <p:nvSpPr>
          <p:cNvPr id="244" name="Google Shape;244;p38"/>
          <p:cNvSpPr/>
          <p:nvPr/>
        </p:nvSpPr>
        <p:spPr>
          <a:xfrm>
            <a:off x="3054854" y="1717905"/>
            <a:ext cx="2040000" cy="927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t/>
            </a:r>
            <a:endParaRPr sz="4500">
              <a:solidFill>
                <a:schemeClr val="dk1"/>
              </a:solidFill>
              <a:latin typeface="Poppins"/>
              <a:ea typeface="Poppins"/>
              <a:cs typeface="Poppins"/>
              <a:sym typeface="Poppins"/>
            </a:endParaRPr>
          </a:p>
        </p:txBody>
      </p:sp>
      <p:sp>
        <p:nvSpPr>
          <p:cNvPr id="245" name="Google Shape;245;p38"/>
          <p:cNvSpPr/>
          <p:nvPr/>
        </p:nvSpPr>
        <p:spPr>
          <a:xfrm>
            <a:off x="5654954" y="1717905"/>
            <a:ext cx="2040000" cy="927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SzPts val="1100"/>
              <a:buNone/>
            </a:pPr>
            <a:r>
              <a:t/>
            </a:r>
            <a:endParaRPr sz="4500">
              <a:solidFill>
                <a:schemeClr val="dk1"/>
              </a:solidFill>
              <a:latin typeface="Poppins"/>
              <a:ea typeface="Poppins"/>
              <a:cs typeface="Poppins"/>
              <a:sym typeface="Poppins"/>
            </a:endParaRPr>
          </a:p>
        </p:txBody>
      </p:sp>
      <p:sp>
        <p:nvSpPr>
          <p:cNvPr id="246" name="Google Shape;246;p38"/>
          <p:cNvSpPr txBox="1"/>
          <p:nvPr/>
        </p:nvSpPr>
        <p:spPr>
          <a:xfrm>
            <a:off x="255975" y="456625"/>
            <a:ext cx="34941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D966"/>
                </a:solidFill>
                <a:latin typeface="Poppins"/>
                <a:ea typeface="Poppins"/>
                <a:cs typeface="Poppins"/>
                <a:sym typeface="Poppins"/>
              </a:rPr>
              <a:t>Product Names</a:t>
            </a:r>
            <a:endParaRPr b="1" sz="1900">
              <a:solidFill>
                <a:srgbClr val="FFD966"/>
              </a:solidFill>
              <a:latin typeface="Poppins"/>
              <a:ea typeface="Poppins"/>
              <a:cs typeface="Poppins"/>
              <a:sym typeface="Poppins"/>
            </a:endParaRPr>
          </a:p>
        </p:txBody>
      </p:sp>
      <p:pic>
        <p:nvPicPr>
          <p:cNvPr descr="create a logo of sushi plate  without background" id="247" name="Google Shape;247;p38"/>
          <p:cNvPicPr preferRelativeResize="0"/>
          <p:nvPr/>
        </p:nvPicPr>
        <p:blipFill rotWithShape="1">
          <a:blip r:embed="rId3">
            <a:alphaModFix/>
          </a:blip>
          <a:srcRect b="0" l="0" r="0" t="0"/>
          <a:stretch/>
        </p:blipFill>
        <p:spPr>
          <a:xfrm>
            <a:off x="558000" y="1128250"/>
            <a:ext cx="2107200" cy="2107200"/>
          </a:xfrm>
          <a:prstGeom prst="rect">
            <a:avLst/>
          </a:prstGeom>
          <a:noFill/>
          <a:ln>
            <a:noFill/>
          </a:ln>
        </p:spPr>
      </p:pic>
      <p:sp>
        <p:nvSpPr>
          <p:cNvPr id="248" name="Google Shape;248;p38"/>
          <p:cNvSpPr/>
          <p:nvPr/>
        </p:nvSpPr>
        <p:spPr>
          <a:xfrm flipH="1" rot="4775">
            <a:off x="454753" y="2278001"/>
            <a:ext cx="432000" cy="367500"/>
          </a:xfrm>
          <a:prstGeom prst="roundRect">
            <a:avLst>
              <a:gd fmla="val 8766"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100"/>
              <a:buNone/>
            </a:pPr>
            <a:r>
              <a:rPr b="1" lang="en" sz="2000">
                <a:solidFill>
                  <a:srgbClr val="FFFFFF"/>
                </a:solidFill>
                <a:latin typeface="Poppins SemiBold"/>
                <a:ea typeface="Poppins SemiBold"/>
                <a:cs typeface="Poppins SemiBold"/>
                <a:sym typeface="Poppins SemiBold"/>
              </a:rPr>
              <a:t>1</a:t>
            </a:r>
            <a:endParaRPr b="1" sz="2000">
              <a:solidFill>
                <a:srgbClr val="FFFFFF"/>
              </a:solidFill>
              <a:latin typeface="Poppins SemiBold"/>
              <a:ea typeface="Poppins SemiBold"/>
              <a:cs typeface="Poppins SemiBold"/>
              <a:sym typeface="Poppins SemiBold"/>
            </a:endParaRPr>
          </a:p>
        </p:txBody>
      </p:sp>
      <p:sp>
        <p:nvSpPr>
          <p:cNvPr id="249" name="Google Shape;249;p38"/>
          <p:cNvSpPr/>
          <p:nvPr/>
        </p:nvSpPr>
        <p:spPr>
          <a:xfrm flipH="1" rot="4775">
            <a:off x="3054853" y="2278001"/>
            <a:ext cx="432000" cy="367500"/>
          </a:xfrm>
          <a:prstGeom prst="roundRect">
            <a:avLst>
              <a:gd fmla="val 8766"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100"/>
              <a:buNone/>
            </a:pPr>
            <a:r>
              <a:rPr b="1" lang="en" sz="2000">
                <a:solidFill>
                  <a:srgbClr val="FFFFFF"/>
                </a:solidFill>
                <a:latin typeface="Poppins SemiBold"/>
                <a:ea typeface="Poppins SemiBold"/>
                <a:cs typeface="Poppins SemiBold"/>
                <a:sym typeface="Poppins SemiBold"/>
              </a:rPr>
              <a:t>2</a:t>
            </a:r>
            <a:endParaRPr b="1" sz="2000">
              <a:solidFill>
                <a:srgbClr val="FFFFFF"/>
              </a:solidFill>
              <a:latin typeface="Poppins SemiBold"/>
              <a:ea typeface="Poppins SemiBold"/>
              <a:cs typeface="Poppins SemiBold"/>
              <a:sym typeface="Poppins SemiBold"/>
            </a:endParaRPr>
          </a:p>
        </p:txBody>
      </p:sp>
      <p:sp>
        <p:nvSpPr>
          <p:cNvPr id="250" name="Google Shape;250;p38"/>
          <p:cNvSpPr/>
          <p:nvPr/>
        </p:nvSpPr>
        <p:spPr>
          <a:xfrm flipH="1" rot="4775">
            <a:off x="5654953" y="2278001"/>
            <a:ext cx="432000" cy="367500"/>
          </a:xfrm>
          <a:prstGeom prst="roundRect">
            <a:avLst>
              <a:gd fmla="val 8766"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100"/>
              <a:buNone/>
            </a:pPr>
            <a:r>
              <a:rPr b="1" lang="en" sz="2000">
                <a:solidFill>
                  <a:srgbClr val="FFFFFF"/>
                </a:solidFill>
                <a:latin typeface="Poppins SemiBold"/>
                <a:ea typeface="Poppins SemiBold"/>
                <a:cs typeface="Poppins SemiBold"/>
                <a:sym typeface="Poppins SemiBold"/>
              </a:rPr>
              <a:t>3</a:t>
            </a:r>
            <a:endParaRPr b="1" sz="2000">
              <a:solidFill>
                <a:srgbClr val="FFFFFF"/>
              </a:solidFill>
              <a:latin typeface="Poppins SemiBold"/>
              <a:ea typeface="Poppins SemiBold"/>
              <a:cs typeface="Poppins SemiBold"/>
              <a:sym typeface="Poppins SemiBold"/>
            </a:endParaRPr>
          </a:p>
        </p:txBody>
      </p:sp>
      <p:pic>
        <p:nvPicPr>
          <p:cNvPr descr="create a logo of asian curry plate  without background" id="251" name="Google Shape;251;p38"/>
          <p:cNvPicPr preferRelativeResize="0"/>
          <p:nvPr/>
        </p:nvPicPr>
        <p:blipFill>
          <a:blip r:embed="rId4">
            <a:alphaModFix/>
          </a:blip>
          <a:stretch>
            <a:fillRect/>
          </a:stretch>
        </p:blipFill>
        <p:spPr>
          <a:xfrm>
            <a:off x="3186350" y="1293350"/>
            <a:ext cx="1777000" cy="1777000"/>
          </a:xfrm>
          <a:prstGeom prst="rect">
            <a:avLst/>
          </a:prstGeom>
          <a:noFill/>
          <a:ln>
            <a:noFill/>
          </a:ln>
        </p:spPr>
      </p:pic>
      <p:pic>
        <p:nvPicPr>
          <p:cNvPr descr="create a logo of ramen plate  without background" id="252" name="Google Shape;252;p38"/>
          <p:cNvPicPr preferRelativeResize="0"/>
          <p:nvPr/>
        </p:nvPicPr>
        <p:blipFill>
          <a:blip r:embed="rId5">
            <a:alphaModFix/>
          </a:blip>
          <a:stretch>
            <a:fillRect/>
          </a:stretch>
        </p:blipFill>
        <p:spPr>
          <a:xfrm>
            <a:off x="5786450" y="1293350"/>
            <a:ext cx="1777000" cy="1777000"/>
          </a:xfrm>
          <a:prstGeom prst="rect">
            <a:avLst/>
          </a:prstGeom>
          <a:noFill/>
          <a:ln>
            <a:noFill/>
          </a:ln>
        </p:spPr>
      </p:pic>
      <p:pic>
        <p:nvPicPr>
          <p:cNvPr descr="create a logo of black hosrizantal chopsticks without any background" id="253" name="Google Shape;253;p38"/>
          <p:cNvPicPr preferRelativeResize="0"/>
          <p:nvPr/>
        </p:nvPicPr>
        <p:blipFill rotWithShape="1">
          <a:blip r:embed="rId6">
            <a:alphaModFix/>
          </a:blip>
          <a:srcRect b="0" l="13730" r="-13730" t="0"/>
          <a:stretch/>
        </p:blipFill>
        <p:spPr>
          <a:xfrm>
            <a:off x="7400275" y="3939150"/>
            <a:ext cx="2311725" cy="1395000"/>
          </a:xfrm>
          <a:prstGeom prst="rect">
            <a:avLst/>
          </a:prstGeom>
          <a:noFill/>
          <a:ln>
            <a:noFill/>
          </a:ln>
        </p:spPr>
      </p:pic>
      <p:sp>
        <p:nvSpPr>
          <p:cNvPr id="254" name="Google Shape;254;p38"/>
          <p:cNvSpPr txBox="1"/>
          <p:nvPr/>
        </p:nvSpPr>
        <p:spPr>
          <a:xfrm>
            <a:off x="790700" y="2826300"/>
            <a:ext cx="2040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FFFF"/>
                </a:solidFill>
                <a:latin typeface="Poppins"/>
                <a:ea typeface="Poppins"/>
                <a:cs typeface="Poppins"/>
                <a:sym typeface="Poppins"/>
              </a:rPr>
              <a:t>Sushi</a:t>
            </a:r>
            <a:endParaRPr b="1" sz="1700">
              <a:solidFill>
                <a:srgbClr val="FFFFFF"/>
              </a:solidFill>
              <a:latin typeface="Poppins"/>
              <a:ea typeface="Poppins"/>
              <a:cs typeface="Poppins"/>
              <a:sym typeface="Poppins"/>
            </a:endParaRPr>
          </a:p>
        </p:txBody>
      </p:sp>
      <p:sp>
        <p:nvSpPr>
          <p:cNvPr id="255" name="Google Shape;255;p38"/>
          <p:cNvSpPr txBox="1"/>
          <p:nvPr/>
        </p:nvSpPr>
        <p:spPr>
          <a:xfrm>
            <a:off x="3552000" y="2826300"/>
            <a:ext cx="2040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FFFF"/>
                </a:solidFill>
                <a:latin typeface="Poppins"/>
                <a:ea typeface="Poppins"/>
                <a:cs typeface="Poppins"/>
                <a:sym typeface="Poppins"/>
              </a:rPr>
              <a:t>Curry</a:t>
            </a:r>
            <a:endParaRPr b="1" sz="1700">
              <a:solidFill>
                <a:srgbClr val="FFFFFF"/>
              </a:solidFill>
              <a:latin typeface="Poppins"/>
              <a:ea typeface="Poppins"/>
              <a:cs typeface="Poppins"/>
              <a:sym typeface="Poppins"/>
            </a:endParaRPr>
          </a:p>
        </p:txBody>
      </p:sp>
      <p:sp>
        <p:nvSpPr>
          <p:cNvPr id="256" name="Google Shape;256;p38"/>
          <p:cNvSpPr txBox="1"/>
          <p:nvPr/>
        </p:nvSpPr>
        <p:spPr>
          <a:xfrm>
            <a:off x="6086950" y="2826300"/>
            <a:ext cx="2040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FFFF"/>
                </a:solidFill>
                <a:latin typeface="Poppins"/>
                <a:ea typeface="Poppins"/>
                <a:cs typeface="Poppins"/>
                <a:sym typeface="Poppins"/>
              </a:rPr>
              <a:t>Ramen</a:t>
            </a:r>
            <a:endParaRPr b="1" sz="1700">
              <a:solidFill>
                <a:srgbClr val="FFFFFF"/>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182100" y="1645000"/>
            <a:ext cx="88194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262" name="Google Shape;262;p39"/>
          <p:cNvSpPr txBox="1"/>
          <p:nvPr/>
        </p:nvSpPr>
        <p:spPr>
          <a:xfrm>
            <a:off x="244600" y="2520575"/>
            <a:ext cx="42036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Poppins"/>
                <a:ea typeface="Poppins"/>
                <a:cs typeface="Poppins"/>
                <a:sym typeface="Poppins"/>
              </a:rPr>
              <a:t>The insights are presented in the form of tables, and visualisations. There are total 10 questions that are answered.</a:t>
            </a:r>
            <a:endParaRPr sz="1100">
              <a:solidFill>
                <a:schemeClr val="dk1"/>
              </a:solidFill>
              <a:latin typeface="Poppins"/>
              <a:ea typeface="Poppins"/>
              <a:cs typeface="Poppins"/>
              <a:sym typeface="Poppins"/>
            </a:endParaRPr>
          </a:p>
          <a:p>
            <a:pPr indent="0" lvl="0" marL="0" rtl="0" algn="l">
              <a:spcBef>
                <a:spcPts val="0"/>
              </a:spcBef>
              <a:spcAft>
                <a:spcPts val="0"/>
              </a:spcAft>
              <a:buNone/>
            </a:pPr>
            <a:r>
              <a:t/>
            </a:r>
            <a:endParaRPr sz="1100">
              <a:solidFill>
                <a:schemeClr val="dk1"/>
              </a:solidFill>
              <a:latin typeface="Poppins"/>
              <a:ea typeface="Poppins"/>
              <a:cs typeface="Poppins"/>
              <a:sym typeface="Poppins"/>
            </a:endParaRPr>
          </a:p>
        </p:txBody>
      </p:sp>
      <p:pic>
        <p:nvPicPr>
          <p:cNvPr descr="create a logo of  tables, and visualisations with title insights and asian food logo" id="263" name="Google Shape;263;p39"/>
          <p:cNvPicPr preferRelativeResize="0"/>
          <p:nvPr/>
        </p:nvPicPr>
        <p:blipFill rotWithShape="1">
          <a:blip r:embed="rId3">
            <a:alphaModFix/>
          </a:blip>
          <a:srcRect b="29" l="0" r="0" t="39"/>
          <a:stretch/>
        </p:blipFill>
        <p:spPr>
          <a:xfrm>
            <a:off x="6301850" y="105900"/>
            <a:ext cx="2736250" cy="4961399"/>
          </a:xfrm>
          <a:prstGeom prst="rect">
            <a:avLst/>
          </a:prstGeom>
          <a:noFill/>
          <a:ln>
            <a:noFill/>
          </a:ln>
        </p:spPr>
      </p:pic>
      <p:pic>
        <p:nvPicPr>
          <p:cNvPr descr="create a logo of black hosrizantal chopsticks without any background" id="264" name="Google Shape;264;p39"/>
          <p:cNvPicPr preferRelativeResize="0"/>
          <p:nvPr/>
        </p:nvPicPr>
        <p:blipFill rotWithShape="1">
          <a:blip r:embed="rId4">
            <a:alphaModFix/>
          </a:blip>
          <a:srcRect b="0" l="13730" r="-13730" t="0"/>
          <a:stretch/>
        </p:blipFill>
        <p:spPr>
          <a:xfrm>
            <a:off x="2314275" y="3177150"/>
            <a:ext cx="2311725" cy="139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265500" y="2292900"/>
            <a:ext cx="4045200" cy="63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t>Customer A outspent all other customers, with a maximum expenditure of $86</a:t>
            </a:r>
            <a:endParaRPr sz="1300"/>
          </a:p>
        </p:txBody>
      </p:sp>
      <p:sp>
        <p:nvSpPr>
          <p:cNvPr id="270" name="Google Shape;270;p40"/>
          <p:cNvSpPr txBox="1"/>
          <p:nvPr>
            <p:ph idx="1" type="subTitle"/>
          </p:nvPr>
        </p:nvSpPr>
        <p:spPr>
          <a:xfrm>
            <a:off x="182100" y="1493000"/>
            <a:ext cx="4045200" cy="53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a:t>
            </a:r>
            <a:endParaRPr/>
          </a:p>
        </p:txBody>
      </p:sp>
      <p:pic>
        <p:nvPicPr>
          <p:cNvPr id="271" name="Google Shape;271;p40"/>
          <p:cNvPicPr preferRelativeResize="0"/>
          <p:nvPr/>
        </p:nvPicPr>
        <p:blipFill>
          <a:blip r:embed="rId3">
            <a:alphaModFix/>
          </a:blip>
          <a:stretch>
            <a:fillRect/>
          </a:stretch>
        </p:blipFill>
        <p:spPr>
          <a:xfrm>
            <a:off x="4679000" y="1320250"/>
            <a:ext cx="3185699" cy="367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Customer A visited the most, with 7 visits. Customer B came in second, while Customer C visited the least. </a:t>
            </a:r>
            <a:endParaRPr sz="1300"/>
          </a:p>
        </p:txBody>
      </p:sp>
      <p:sp>
        <p:nvSpPr>
          <p:cNvPr id="277" name="Google Shape;277;p41"/>
          <p:cNvSpPr txBox="1"/>
          <p:nvPr>
            <p:ph idx="1" type="subTitle"/>
          </p:nvPr>
        </p:nvSpPr>
        <p:spPr>
          <a:xfrm>
            <a:off x="182100" y="13567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a:t>
            </a:r>
            <a:endParaRPr/>
          </a:p>
        </p:txBody>
      </p:sp>
      <p:pic>
        <p:nvPicPr>
          <p:cNvPr id="278" name="Google Shape;278;p41"/>
          <p:cNvPicPr preferRelativeResize="0"/>
          <p:nvPr/>
        </p:nvPicPr>
        <p:blipFill>
          <a:blip r:embed="rId3">
            <a:alphaModFix/>
          </a:blip>
          <a:stretch>
            <a:fillRect/>
          </a:stretch>
        </p:blipFill>
        <p:spPr>
          <a:xfrm>
            <a:off x="4704400" y="990600"/>
            <a:ext cx="2830100" cy="403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idx="1" type="body"/>
          </p:nvPr>
        </p:nvSpPr>
        <p:spPr>
          <a:xfrm>
            <a:off x="1741513" y="2969350"/>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Customer A first bought curry and sushi, Customer B only bought curry, and Customer C bought ramen. Interestingly, Customer C spent the most money on just one dish.</a:t>
            </a:r>
            <a:endParaRPr sz="1200"/>
          </a:p>
        </p:txBody>
      </p:sp>
      <p:pic>
        <p:nvPicPr>
          <p:cNvPr id="284" name="Google Shape;284;p42"/>
          <p:cNvPicPr preferRelativeResize="0"/>
          <p:nvPr/>
        </p:nvPicPr>
        <p:blipFill>
          <a:blip r:embed="rId3">
            <a:alphaModFix/>
          </a:blip>
          <a:stretch>
            <a:fillRect/>
          </a:stretch>
        </p:blipFill>
        <p:spPr>
          <a:xfrm>
            <a:off x="2242825" y="581750"/>
            <a:ext cx="4411975" cy="1592400"/>
          </a:xfrm>
          <a:prstGeom prst="rect">
            <a:avLst/>
          </a:prstGeom>
          <a:noFill/>
          <a:ln>
            <a:noFill/>
          </a:ln>
        </p:spPr>
      </p:pic>
      <p:sp>
        <p:nvSpPr>
          <p:cNvPr id="285" name="Google Shape;285;p42"/>
          <p:cNvSpPr txBox="1"/>
          <p:nvPr>
            <p:ph idx="1" type="body"/>
          </p:nvPr>
        </p:nvSpPr>
        <p:spPr>
          <a:xfrm>
            <a:off x="4137125" y="2269200"/>
            <a:ext cx="36921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3</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Educational Games - Guess the Missing Word">
  <a:themeElements>
    <a:clrScheme name="Simple Light">
      <a:dk1>
        <a:srgbClr val="000000"/>
      </a:dk1>
      <a:lt1>
        <a:srgbClr val="F3EFEC"/>
      </a:lt1>
      <a:dk2>
        <a:srgbClr val="AE7FF7"/>
      </a:dk2>
      <a:lt2>
        <a:srgbClr val="F0E053"/>
      </a:lt2>
      <a:accent1>
        <a:srgbClr val="F6521D"/>
      </a:accent1>
      <a:accent2>
        <a:srgbClr val="E97C8E"/>
      </a:accent2>
      <a:accent3>
        <a:srgbClr val="CCCCCC"/>
      </a:accent3>
      <a:accent4>
        <a:srgbClr val="63CCCA"/>
      </a:accent4>
      <a:accent5>
        <a:srgbClr val="625F63"/>
      </a:accent5>
      <a:accent6>
        <a:srgbClr val="7E2E84"/>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